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6"/>
  </p:notesMasterIdLst>
  <p:handoutMasterIdLst>
    <p:handoutMasterId r:id="rId27"/>
  </p:handoutMasterIdLst>
  <p:sldIdLst>
    <p:sldId id="341" r:id="rId2"/>
    <p:sldId id="329" r:id="rId3"/>
    <p:sldId id="342" r:id="rId4"/>
    <p:sldId id="305" r:id="rId5"/>
    <p:sldId id="309" r:id="rId6"/>
    <p:sldId id="321" r:id="rId7"/>
    <p:sldId id="307" r:id="rId8"/>
    <p:sldId id="311" r:id="rId9"/>
    <p:sldId id="312" r:id="rId10"/>
    <p:sldId id="313" r:id="rId11"/>
    <p:sldId id="315" r:id="rId12"/>
    <p:sldId id="316" r:id="rId13"/>
    <p:sldId id="317" r:id="rId14"/>
    <p:sldId id="318" r:id="rId15"/>
    <p:sldId id="319" r:id="rId16"/>
    <p:sldId id="320" r:id="rId17"/>
    <p:sldId id="324" r:id="rId18"/>
    <p:sldId id="323" r:id="rId19"/>
    <p:sldId id="325" r:id="rId20"/>
    <p:sldId id="326" r:id="rId21"/>
    <p:sldId id="327" r:id="rId22"/>
    <p:sldId id="328" r:id="rId23"/>
    <p:sldId id="306" r:id="rId24"/>
    <p:sldId id="340" r:id="rId25"/>
  </p:sldIdLst>
  <p:sldSz cx="24384000" cy="13716000"/>
  <p:notesSz cx="6858000" cy="9144000"/>
  <p:defaultText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A6CD"/>
    <a:srgbClr val="1BB3DB"/>
    <a:srgbClr val="9B2FD1"/>
    <a:srgbClr val="A749D7"/>
    <a:srgbClr val="FFFA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Средний стиль 1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1" autoAdjust="0"/>
    <p:restoredTop sz="94661" autoAdjust="0"/>
  </p:normalViewPr>
  <p:slideViewPr>
    <p:cSldViewPr snapToGrid="0" showGuides="1">
      <p:cViewPr varScale="1">
        <p:scale>
          <a:sx n="32" d="100"/>
          <a:sy n="32" d="100"/>
        </p:scale>
        <p:origin x="876" y="56"/>
      </p:cViewPr>
      <p:guideLst>
        <p:guide orient="horz" pos="4320"/>
        <p:guide pos="7680"/>
      </p:guideLst>
    </p:cSldViewPr>
  </p:slideViewPr>
  <p:outlineViewPr>
    <p:cViewPr>
      <p:scale>
        <a:sx n="33" d="100"/>
        <a:sy n="33" d="100"/>
      </p:scale>
      <p:origin x="0" y="0"/>
    </p:cViewPr>
  </p:outlineViewPr>
  <p:notesTextViewPr>
    <p:cViewPr>
      <p:scale>
        <a:sx n="1" d="1"/>
        <a:sy n="1" d="1"/>
      </p:scale>
      <p:origin x="0" y="0"/>
    </p:cViewPr>
  </p:notesTextViewPr>
  <p:sorterViewPr>
    <p:cViewPr>
      <p:scale>
        <a:sx n="50" d="100"/>
        <a:sy n="50" d="100"/>
      </p:scale>
      <p:origin x="0" y="-7696"/>
    </p:cViewPr>
  </p:sorterViewPr>
  <p:notesViewPr>
    <p:cSldViewPr snapToGrid="0" showGuides="1">
      <p:cViewPr varScale="1">
        <p:scale>
          <a:sx n="102" d="100"/>
          <a:sy n="102" d="100"/>
        </p:scale>
        <p:origin x="4128"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7DCF6F-D47A-4251-A947-55C6E670AA80}" type="datetimeFigureOut">
              <a:rPr lang="en-US" smtClean="0"/>
              <a:t>6/20/2023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0863C0-3C0C-4227-829A-BB3F7A60FC6A}" type="slidenum">
              <a:rPr lang="en-US" smtClean="0"/>
              <a:t>‹#›</a:t>
            </a:fld>
            <a:endParaRPr lang="en-US"/>
          </a:p>
        </p:txBody>
      </p:sp>
    </p:spTree>
    <p:extLst>
      <p:ext uri="{BB962C8B-B14F-4D97-AF65-F5344CB8AC3E}">
        <p14:creationId xmlns:p14="http://schemas.microsoft.com/office/powerpoint/2010/main" val="32275245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DCBC42-6563-49C0-9AB0-0B46679F5AB4}" type="datetimeFigureOut">
              <a:rPr lang="en-US" smtClean="0"/>
              <a:t>6/20/2023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DDD579-49B2-4848-8B9E-FAC72A3B8248}" type="slidenum">
              <a:rPr lang="en-US" smtClean="0"/>
              <a:t>‹#›</a:t>
            </a:fld>
            <a:endParaRPr lang="en-US"/>
          </a:p>
        </p:txBody>
      </p:sp>
    </p:spTree>
    <p:extLst>
      <p:ext uri="{BB962C8B-B14F-4D97-AF65-F5344CB8AC3E}">
        <p14:creationId xmlns:p14="http://schemas.microsoft.com/office/powerpoint/2010/main" val="20925814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fault Slide">
    <p:spTree>
      <p:nvGrpSpPr>
        <p:cNvPr id="1" name=""/>
        <p:cNvGrpSpPr/>
        <p:nvPr/>
      </p:nvGrpSpPr>
      <p:grpSpPr>
        <a:xfrm>
          <a:off x="0" y="0"/>
          <a:ext cx="0" cy="0"/>
          <a:chOff x="0" y="0"/>
          <a:chExt cx="0" cy="0"/>
        </a:xfrm>
      </p:grpSpPr>
      <p:sp>
        <p:nvSpPr>
          <p:cNvPr id="2" name="TextBox 1"/>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Arial" panose="020B0604020202020204" pitchFamily="34" charset="0"/>
                <a:cs typeface="Arial" panose="020B0604020202020204" pitchFamily="34" charset="0"/>
              </a:rPr>
              <a:pPr algn="ctr">
                <a:lnSpc>
                  <a:spcPct val="100000"/>
                </a:lnSpc>
                <a:spcAft>
                  <a:spcPts val="3000"/>
                </a:spcAft>
              </a:pPr>
              <a:t>‹#›</a:t>
            </a:fld>
            <a:endParaRPr lang="en-US" sz="2600" b="1">
              <a:solidFill>
                <a:schemeClr val="accent6"/>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AB4BFB8A-0BF6-6644-BDA1-B3152DAC25B8}"/>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6" name="Picture 3">
            <a:extLst>
              <a:ext uri="{FF2B5EF4-FFF2-40B4-BE49-F238E27FC236}">
                <a16:creationId xmlns:a16="http://schemas.microsoft.com/office/drawing/2014/main" id="{0E7F1A66-AA06-034D-BE3F-FD7D8E33122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929232" cy="1158903"/>
          </a:xfrm>
          <a:prstGeom prst="rect">
            <a:avLst/>
          </a:prstGeom>
        </p:spPr>
      </p:pic>
    </p:spTree>
    <p:extLst>
      <p:ext uri="{BB962C8B-B14F-4D97-AF65-F5344CB8AC3E}">
        <p14:creationId xmlns:p14="http://schemas.microsoft.com/office/powerpoint/2010/main" val="100033594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9-Our Success Slide">
    <p:spTree>
      <p:nvGrpSpPr>
        <p:cNvPr id="1" name=""/>
        <p:cNvGrpSpPr/>
        <p:nvPr/>
      </p:nvGrpSpPr>
      <p:grpSpPr>
        <a:xfrm>
          <a:off x="0" y="0"/>
          <a:ext cx="0" cy="0"/>
          <a:chOff x="0" y="0"/>
          <a:chExt cx="0" cy="0"/>
        </a:xfrm>
      </p:grpSpPr>
      <p:sp>
        <p:nvSpPr>
          <p:cNvPr id="4" name="Picture Placeholder 26"/>
          <p:cNvSpPr>
            <a:spLocks noGrp="1"/>
          </p:cNvSpPr>
          <p:nvPr>
            <p:ph type="pic" sz="quarter" idx="10"/>
          </p:nvPr>
        </p:nvSpPr>
        <p:spPr>
          <a:xfrm>
            <a:off x="12649200" y="5354283"/>
            <a:ext cx="10058400" cy="6712305"/>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3" name="TextBox 2">
            <a:extLst>
              <a:ext uri="{FF2B5EF4-FFF2-40B4-BE49-F238E27FC236}">
                <a16:creationId xmlns:a16="http://schemas.microsoft.com/office/drawing/2014/main" id="{0AA6CDC4-0217-4249-84CC-A59E850014AE}"/>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1EB343DB-A430-144F-865A-F7E531D6197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28678490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Our Dedicated Team Slide">
    <p:spTree>
      <p:nvGrpSpPr>
        <p:cNvPr id="1" name=""/>
        <p:cNvGrpSpPr/>
        <p:nvPr/>
      </p:nvGrpSpPr>
      <p:grpSpPr>
        <a:xfrm>
          <a:off x="0" y="0"/>
          <a:ext cx="0" cy="0"/>
          <a:chOff x="0" y="0"/>
          <a:chExt cx="0" cy="0"/>
        </a:xfrm>
      </p:grpSpPr>
      <p:sp>
        <p:nvSpPr>
          <p:cNvPr id="19" name="Picture Placeholder 26"/>
          <p:cNvSpPr>
            <a:spLocks noGrp="1"/>
          </p:cNvSpPr>
          <p:nvPr>
            <p:ph type="pic" sz="quarter" idx="11"/>
          </p:nvPr>
        </p:nvSpPr>
        <p:spPr>
          <a:xfrm>
            <a:off x="9890564" y="1646239"/>
            <a:ext cx="2828800" cy="347398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0" name="Picture Placeholder 26"/>
          <p:cNvSpPr>
            <a:spLocks noGrp="1"/>
          </p:cNvSpPr>
          <p:nvPr>
            <p:ph type="pic" sz="quarter" idx="12"/>
          </p:nvPr>
        </p:nvSpPr>
        <p:spPr>
          <a:xfrm>
            <a:off x="13219976" y="1646239"/>
            <a:ext cx="2828800" cy="347398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1" name="Picture Placeholder 26"/>
          <p:cNvSpPr>
            <a:spLocks noGrp="1"/>
          </p:cNvSpPr>
          <p:nvPr>
            <p:ph type="pic" sz="quarter" idx="13"/>
          </p:nvPr>
        </p:nvSpPr>
        <p:spPr>
          <a:xfrm>
            <a:off x="16549388" y="1646239"/>
            <a:ext cx="2828800" cy="347398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2" name="Picture Placeholder 26"/>
          <p:cNvSpPr>
            <a:spLocks noGrp="1"/>
          </p:cNvSpPr>
          <p:nvPr>
            <p:ph type="pic" sz="quarter" idx="14"/>
          </p:nvPr>
        </p:nvSpPr>
        <p:spPr>
          <a:xfrm>
            <a:off x="19878800" y="1646239"/>
            <a:ext cx="2828800" cy="347398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3" name="Picture Placeholder 26"/>
          <p:cNvSpPr>
            <a:spLocks noGrp="1"/>
          </p:cNvSpPr>
          <p:nvPr>
            <p:ph type="pic" sz="quarter" idx="15"/>
          </p:nvPr>
        </p:nvSpPr>
        <p:spPr>
          <a:xfrm>
            <a:off x="9890564" y="7067831"/>
            <a:ext cx="2828800" cy="347398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4" name="Picture Placeholder 26"/>
          <p:cNvSpPr>
            <a:spLocks noGrp="1"/>
          </p:cNvSpPr>
          <p:nvPr>
            <p:ph type="pic" sz="quarter" idx="16"/>
          </p:nvPr>
        </p:nvSpPr>
        <p:spPr>
          <a:xfrm>
            <a:off x="13219976" y="7067831"/>
            <a:ext cx="2828800" cy="347398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5" name="Picture Placeholder 26"/>
          <p:cNvSpPr>
            <a:spLocks noGrp="1"/>
          </p:cNvSpPr>
          <p:nvPr>
            <p:ph type="pic" sz="quarter" idx="17"/>
          </p:nvPr>
        </p:nvSpPr>
        <p:spPr>
          <a:xfrm>
            <a:off x="16549388" y="7067831"/>
            <a:ext cx="2828800" cy="347398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6" name="Picture Placeholder 26"/>
          <p:cNvSpPr>
            <a:spLocks noGrp="1"/>
          </p:cNvSpPr>
          <p:nvPr>
            <p:ph type="pic" sz="quarter" idx="18"/>
          </p:nvPr>
        </p:nvSpPr>
        <p:spPr>
          <a:xfrm>
            <a:off x="19878800" y="7067831"/>
            <a:ext cx="2828800" cy="347398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1" name="TextBox 10"/>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Arial" panose="020B0604020202020204" pitchFamily="34" charset="0"/>
                <a:cs typeface="Arial" panose="020B0604020202020204" pitchFamily="34" charset="0"/>
              </a:rPr>
              <a:pPr algn="ctr">
                <a:lnSpc>
                  <a:spcPct val="100000"/>
                </a:lnSpc>
                <a:spcAft>
                  <a:spcPts val="3000"/>
                </a:spcAft>
              </a:pPr>
              <a:t>‹#›</a:t>
            </a:fld>
            <a:endParaRPr lang="en-US" sz="2600" b="1">
              <a:solidFill>
                <a:schemeClr val="accent6"/>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5AF3FC1B-2F6F-C34A-AF1F-4B7C0E11C117}"/>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13" name="Picture 12">
            <a:extLst>
              <a:ext uri="{FF2B5EF4-FFF2-40B4-BE49-F238E27FC236}">
                <a16:creationId xmlns:a16="http://schemas.microsoft.com/office/drawing/2014/main" id="{49EE9B92-2F8E-7844-96A4-0B907E2D39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60002509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Meet the Team Slide">
    <p:spTree>
      <p:nvGrpSpPr>
        <p:cNvPr id="1" name=""/>
        <p:cNvGrpSpPr/>
        <p:nvPr/>
      </p:nvGrpSpPr>
      <p:grpSpPr>
        <a:xfrm>
          <a:off x="0" y="0"/>
          <a:ext cx="0" cy="0"/>
          <a:chOff x="0" y="0"/>
          <a:chExt cx="0" cy="0"/>
        </a:xfrm>
      </p:grpSpPr>
      <p:sp>
        <p:nvSpPr>
          <p:cNvPr id="12" name="Picture Placeholder 26"/>
          <p:cNvSpPr>
            <a:spLocks noGrp="1"/>
          </p:cNvSpPr>
          <p:nvPr>
            <p:ph type="pic" sz="quarter" idx="11"/>
          </p:nvPr>
        </p:nvSpPr>
        <p:spPr>
          <a:xfrm>
            <a:off x="8957996" y="2850917"/>
            <a:ext cx="3965418" cy="486761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3" name="Picture Placeholder 26"/>
          <p:cNvSpPr>
            <a:spLocks noGrp="1"/>
          </p:cNvSpPr>
          <p:nvPr>
            <p:ph type="pic" sz="quarter" idx="12"/>
          </p:nvPr>
        </p:nvSpPr>
        <p:spPr>
          <a:xfrm>
            <a:off x="13850089" y="5965311"/>
            <a:ext cx="3965418" cy="486761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4" name="Picture Placeholder 26"/>
          <p:cNvSpPr>
            <a:spLocks noGrp="1"/>
          </p:cNvSpPr>
          <p:nvPr>
            <p:ph type="pic" sz="quarter" idx="13"/>
          </p:nvPr>
        </p:nvSpPr>
        <p:spPr>
          <a:xfrm>
            <a:off x="18742182" y="2850917"/>
            <a:ext cx="3965418" cy="486761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6" name="TextBox 5"/>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7" name="TextBox 6">
            <a:extLst>
              <a:ext uri="{FF2B5EF4-FFF2-40B4-BE49-F238E27FC236}">
                <a16:creationId xmlns:a16="http://schemas.microsoft.com/office/drawing/2014/main" id="{CF499066-90CF-364D-A1FC-A3C63C855BC2}"/>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5A1D921C-BFC3-074C-8D43-B67644275B3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3951978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Meet the Team Experts Slide">
    <p:spTree>
      <p:nvGrpSpPr>
        <p:cNvPr id="1" name=""/>
        <p:cNvGrpSpPr/>
        <p:nvPr/>
      </p:nvGrpSpPr>
      <p:grpSpPr>
        <a:xfrm>
          <a:off x="0" y="0"/>
          <a:ext cx="0" cy="0"/>
          <a:chOff x="0" y="0"/>
          <a:chExt cx="0" cy="0"/>
        </a:xfrm>
      </p:grpSpPr>
      <p:sp>
        <p:nvSpPr>
          <p:cNvPr id="9" name="Picture Placeholder 26"/>
          <p:cNvSpPr>
            <a:spLocks noGrp="1"/>
          </p:cNvSpPr>
          <p:nvPr>
            <p:ph type="pic" sz="quarter" idx="11"/>
          </p:nvPr>
        </p:nvSpPr>
        <p:spPr>
          <a:xfrm>
            <a:off x="8679516" y="1646238"/>
            <a:ext cx="3965418" cy="486761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0" name="Picture Placeholder 26"/>
          <p:cNvSpPr>
            <a:spLocks noGrp="1"/>
          </p:cNvSpPr>
          <p:nvPr>
            <p:ph type="pic" sz="quarter" idx="12"/>
          </p:nvPr>
        </p:nvSpPr>
        <p:spPr>
          <a:xfrm>
            <a:off x="13710848" y="1646238"/>
            <a:ext cx="3965418" cy="486761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1" name="Picture Placeholder 26"/>
          <p:cNvSpPr>
            <a:spLocks noGrp="1"/>
          </p:cNvSpPr>
          <p:nvPr>
            <p:ph type="pic" sz="quarter" idx="13"/>
          </p:nvPr>
        </p:nvSpPr>
        <p:spPr>
          <a:xfrm>
            <a:off x="18742179" y="1646238"/>
            <a:ext cx="3965418" cy="486761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6" name="TextBox 5"/>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7" name="TextBox 6">
            <a:extLst>
              <a:ext uri="{FF2B5EF4-FFF2-40B4-BE49-F238E27FC236}">
                <a16:creationId xmlns:a16="http://schemas.microsoft.com/office/drawing/2014/main" id="{6C624F08-09B0-C143-A255-43F671EA4C9A}"/>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C35A3CAE-BE83-6D4C-BEB2-504A3B39E5D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130320068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Meet the Crew Slide">
    <p:spTree>
      <p:nvGrpSpPr>
        <p:cNvPr id="1" name=""/>
        <p:cNvGrpSpPr/>
        <p:nvPr/>
      </p:nvGrpSpPr>
      <p:grpSpPr>
        <a:xfrm>
          <a:off x="0" y="0"/>
          <a:ext cx="0" cy="0"/>
          <a:chOff x="0" y="0"/>
          <a:chExt cx="0" cy="0"/>
        </a:xfrm>
      </p:grpSpPr>
      <p:sp>
        <p:nvSpPr>
          <p:cNvPr id="16" name="Picture Placeholder 26"/>
          <p:cNvSpPr>
            <a:spLocks noGrp="1"/>
          </p:cNvSpPr>
          <p:nvPr>
            <p:ph type="pic" sz="quarter" idx="11"/>
          </p:nvPr>
        </p:nvSpPr>
        <p:spPr>
          <a:xfrm>
            <a:off x="2827294" y="5675601"/>
            <a:ext cx="3965418" cy="486761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7" name="Picture Placeholder 26"/>
          <p:cNvSpPr>
            <a:spLocks noGrp="1"/>
          </p:cNvSpPr>
          <p:nvPr>
            <p:ph type="pic" sz="quarter" idx="12"/>
          </p:nvPr>
        </p:nvSpPr>
        <p:spPr>
          <a:xfrm>
            <a:off x="8132257" y="5675601"/>
            <a:ext cx="3965418" cy="486761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8" name="Picture Placeholder 26"/>
          <p:cNvSpPr>
            <a:spLocks noGrp="1"/>
          </p:cNvSpPr>
          <p:nvPr>
            <p:ph type="pic" sz="quarter" idx="13"/>
          </p:nvPr>
        </p:nvSpPr>
        <p:spPr>
          <a:xfrm>
            <a:off x="13437220" y="5675601"/>
            <a:ext cx="3965418" cy="486761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9" name="Picture Placeholder 26"/>
          <p:cNvSpPr>
            <a:spLocks noGrp="1"/>
          </p:cNvSpPr>
          <p:nvPr>
            <p:ph type="pic" sz="quarter" idx="14"/>
          </p:nvPr>
        </p:nvSpPr>
        <p:spPr>
          <a:xfrm>
            <a:off x="18742182" y="5675601"/>
            <a:ext cx="3965418" cy="486761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7" name="TextBox 6"/>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8" name="TextBox 7">
            <a:extLst>
              <a:ext uri="{FF2B5EF4-FFF2-40B4-BE49-F238E27FC236}">
                <a16:creationId xmlns:a16="http://schemas.microsoft.com/office/drawing/2014/main" id="{63F3F929-DD5F-3A41-8205-B66D9AE1D651}"/>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B6914AE2-DD96-9044-8532-F4BB28E826D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226957093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Our Services">
    <p:spTree>
      <p:nvGrpSpPr>
        <p:cNvPr id="1" name=""/>
        <p:cNvGrpSpPr/>
        <p:nvPr/>
      </p:nvGrpSpPr>
      <p:grpSpPr>
        <a:xfrm>
          <a:off x="0" y="0"/>
          <a:ext cx="0" cy="0"/>
          <a:chOff x="0" y="0"/>
          <a:chExt cx="0" cy="0"/>
        </a:xfrm>
      </p:grpSpPr>
      <p:sp>
        <p:nvSpPr>
          <p:cNvPr id="14" name="Picture Placeholder 26"/>
          <p:cNvSpPr>
            <a:spLocks noGrp="1"/>
          </p:cNvSpPr>
          <p:nvPr>
            <p:ph type="pic" sz="quarter" idx="11"/>
          </p:nvPr>
        </p:nvSpPr>
        <p:spPr>
          <a:xfrm>
            <a:off x="2827294" y="5675601"/>
            <a:ext cx="4811204" cy="3863035"/>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5" name="Picture Placeholder 26"/>
          <p:cNvSpPr>
            <a:spLocks noGrp="1"/>
          </p:cNvSpPr>
          <p:nvPr>
            <p:ph type="pic" sz="quarter" idx="12"/>
          </p:nvPr>
        </p:nvSpPr>
        <p:spPr>
          <a:xfrm>
            <a:off x="7844476" y="5675601"/>
            <a:ext cx="4811204" cy="3863035"/>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0" name="Picture Placeholder 26"/>
          <p:cNvSpPr>
            <a:spLocks noGrp="1"/>
          </p:cNvSpPr>
          <p:nvPr>
            <p:ph type="pic" sz="quarter" idx="13"/>
          </p:nvPr>
        </p:nvSpPr>
        <p:spPr>
          <a:xfrm>
            <a:off x="12861661" y="5675601"/>
            <a:ext cx="4811204" cy="3863035"/>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1" name="Picture Placeholder 26"/>
          <p:cNvSpPr>
            <a:spLocks noGrp="1"/>
          </p:cNvSpPr>
          <p:nvPr>
            <p:ph type="pic" sz="quarter" idx="14"/>
          </p:nvPr>
        </p:nvSpPr>
        <p:spPr>
          <a:xfrm>
            <a:off x="17878845" y="5675601"/>
            <a:ext cx="4811204" cy="3863035"/>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7" name="TextBox 6"/>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8" name="TextBox 7">
            <a:extLst>
              <a:ext uri="{FF2B5EF4-FFF2-40B4-BE49-F238E27FC236}">
                <a16:creationId xmlns:a16="http://schemas.microsoft.com/office/drawing/2014/main" id="{0A106383-ECE7-7642-93DD-0025FA779AA3}"/>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C35F7788-A4FD-EE49-89C2-A98B42D7F66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15640164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Slide with Two Narrow Pictures">
    <p:spTree>
      <p:nvGrpSpPr>
        <p:cNvPr id="1" name=""/>
        <p:cNvGrpSpPr/>
        <p:nvPr/>
      </p:nvGrpSpPr>
      <p:grpSpPr>
        <a:xfrm>
          <a:off x="0" y="0"/>
          <a:ext cx="0" cy="0"/>
          <a:chOff x="0" y="0"/>
          <a:chExt cx="0" cy="0"/>
        </a:xfrm>
      </p:grpSpPr>
      <p:sp>
        <p:nvSpPr>
          <p:cNvPr id="8" name="Picture Placeholder 26"/>
          <p:cNvSpPr>
            <a:spLocks noGrp="1"/>
          </p:cNvSpPr>
          <p:nvPr>
            <p:ph type="pic" sz="quarter" idx="10"/>
          </p:nvPr>
        </p:nvSpPr>
        <p:spPr>
          <a:xfrm>
            <a:off x="17733492" y="1646238"/>
            <a:ext cx="4974107" cy="10420350"/>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9" name="Picture Placeholder 26"/>
          <p:cNvSpPr>
            <a:spLocks noGrp="1"/>
          </p:cNvSpPr>
          <p:nvPr>
            <p:ph type="pic" sz="quarter" idx="11"/>
          </p:nvPr>
        </p:nvSpPr>
        <p:spPr>
          <a:xfrm>
            <a:off x="12551343" y="1646238"/>
            <a:ext cx="4974107" cy="10420350"/>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5" name="TextBox 4"/>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6" name="TextBox 5">
            <a:extLst>
              <a:ext uri="{FF2B5EF4-FFF2-40B4-BE49-F238E27FC236}">
                <a16:creationId xmlns:a16="http://schemas.microsoft.com/office/drawing/2014/main" id="{AC58DE95-D8E5-0C4A-B197-1552E06EBA7E}"/>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734EAC7F-DB75-3945-8330-922938131E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237575515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6-Digital Image Slide">
    <p:spTree>
      <p:nvGrpSpPr>
        <p:cNvPr id="1" name=""/>
        <p:cNvGrpSpPr/>
        <p:nvPr/>
      </p:nvGrpSpPr>
      <p:grpSpPr>
        <a:xfrm>
          <a:off x="0" y="0"/>
          <a:ext cx="0" cy="0"/>
          <a:chOff x="0" y="0"/>
          <a:chExt cx="0" cy="0"/>
        </a:xfrm>
      </p:grpSpPr>
      <p:sp>
        <p:nvSpPr>
          <p:cNvPr id="14" name="Picture Placeholder 26"/>
          <p:cNvSpPr>
            <a:spLocks noGrp="1"/>
          </p:cNvSpPr>
          <p:nvPr>
            <p:ph type="pic" sz="quarter" idx="10"/>
          </p:nvPr>
        </p:nvSpPr>
        <p:spPr>
          <a:xfrm>
            <a:off x="7418145" y="1646238"/>
            <a:ext cx="5492541" cy="599304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5" name="Picture Placeholder 26"/>
          <p:cNvSpPr>
            <a:spLocks noGrp="1"/>
          </p:cNvSpPr>
          <p:nvPr>
            <p:ph type="pic" sz="quarter" idx="11"/>
          </p:nvPr>
        </p:nvSpPr>
        <p:spPr>
          <a:xfrm>
            <a:off x="1676400" y="6073540"/>
            <a:ext cx="5492541" cy="599304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6" name="Picture Placeholder 26"/>
          <p:cNvSpPr>
            <a:spLocks noGrp="1"/>
          </p:cNvSpPr>
          <p:nvPr>
            <p:ph type="pic" sz="quarter" idx="12"/>
          </p:nvPr>
        </p:nvSpPr>
        <p:spPr>
          <a:xfrm>
            <a:off x="1676400" y="1646238"/>
            <a:ext cx="5492541" cy="4215203"/>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7" name="Picture Placeholder 26"/>
          <p:cNvSpPr>
            <a:spLocks noGrp="1"/>
          </p:cNvSpPr>
          <p:nvPr>
            <p:ph type="pic" sz="quarter" idx="13"/>
          </p:nvPr>
        </p:nvSpPr>
        <p:spPr>
          <a:xfrm>
            <a:off x="7418144" y="7851385"/>
            <a:ext cx="5492541" cy="4215203"/>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7" name="TextBox 6"/>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8" name="TextBox 7">
            <a:extLst>
              <a:ext uri="{FF2B5EF4-FFF2-40B4-BE49-F238E27FC236}">
                <a16:creationId xmlns:a16="http://schemas.microsoft.com/office/drawing/2014/main" id="{8A06D412-F66C-824C-B186-082567BF5685}"/>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9CC1F5DD-B1A9-3A4F-AF2A-AD29C45E7E9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113872053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7-Design Process Slide">
    <p:spTree>
      <p:nvGrpSpPr>
        <p:cNvPr id="1" name=""/>
        <p:cNvGrpSpPr/>
        <p:nvPr/>
      </p:nvGrpSpPr>
      <p:grpSpPr>
        <a:xfrm>
          <a:off x="0" y="0"/>
          <a:ext cx="0" cy="0"/>
          <a:chOff x="0" y="0"/>
          <a:chExt cx="0" cy="0"/>
        </a:xfrm>
      </p:grpSpPr>
      <p:sp>
        <p:nvSpPr>
          <p:cNvPr id="5" name="Picture Placeholder 26"/>
          <p:cNvSpPr>
            <a:spLocks noGrp="1"/>
          </p:cNvSpPr>
          <p:nvPr>
            <p:ph type="pic" sz="quarter" idx="10"/>
          </p:nvPr>
        </p:nvSpPr>
        <p:spPr>
          <a:xfrm>
            <a:off x="1676400" y="0"/>
            <a:ext cx="6024607" cy="13716000"/>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4" name="TextBox 3"/>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6" name="TextBox 5">
            <a:extLst>
              <a:ext uri="{FF2B5EF4-FFF2-40B4-BE49-F238E27FC236}">
                <a16:creationId xmlns:a16="http://schemas.microsoft.com/office/drawing/2014/main" id="{AAA8DD13-70F6-DD4C-8918-FE091894EDD7}"/>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64AC95BA-2A1B-2140-A442-EA6A327D8D5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396274575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8-Design &amp; Print Slide">
    <p:spTree>
      <p:nvGrpSpPr>
        <p:cNvPr id="1" name=""/>
        <p:cNvGrpSpPr/>
        <p:nvPr/>
      </p:nvGrpSpPr>
      <p:grpSpPr>
        <a:xfrm>
          <a:off x="0" y="0"/>
          <a:ext cx="0" cy="0"/>
          <a:chOff x="0" y="0"/>
          <a:chExt cx="0" cy="0"/>
        </a:xfrm>
      </p:grpSpPr>
      <p:sp>
        <p:nvSpPr>
          <p:cNvPr id="5" name="Picture Placeholder 26"/>
          <p:cNvSpPr>
            <a:spLocks noGrp="1"/>
          </p:cNvSpPr>
          <p:nvPr>
            <p:ph type="pic" sz="quarter" idx="10"/>
          </p:nvPr>
        </p:nvSpPr>
        <p:spPr>
          <a:xfrm>
            <a:off x="9020548" y="1756"/>
            <a:ext cx="6663989" cy="10056644"/>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9" name="Picture Placeholder 26"/>
          <p:cNvSpPr>
            <a:spLocks noGrp="1"/>
          </p:cNvSpPr>
          <p:nvPr>
            <p:ph type="pic" sz="quarter" idx="11"/>
          </p:nvPr>
        </p:nvSpPr>
        <p:spPr>
          <a:xfrm>
            <a:off x="16043611" y="3659356"/>
            <a:ext cx="6663989" cy="10056644"/>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6" name="TextBox 5"/>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7" name="TextBox 6">
            <a:extLst>
              <a:ext uri="{FF2B5EF4-FFF2-40B4-BE49-F238E27FC236}">
                <a16:creationId xmlns:a16="http://schemas.microsoft.com/office/drawing/2014/main" id="{862211AA-9D87-8540-BEC5-7FECD052E67F}"/>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6193B982-A8AE-294F-85E5-E9FA39AFD2A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350241943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1-Cover Slide">
    <p:spTree>
      <p:nvGrpSpPr>
        <p:cNvPr id="1" name=""/>
        <p:cNvGrpSpPr/>
        <p:nvPr/>
      </p:nvGrpSpPr>
      <p:grpSpPr>
        <a:xfrm>
          <a:off x="0" y="0"/>
          <a:ext cx="0" cy="0"/>
          <a:chOff x="0" y="0"/>
          <a:chExt cx="0" cy="0"/>
        </a:xfrm>
      </p:grpSpPr>
      <p:sp>
        <p:nvSpPr>
          <p:cNvPr id="5" name="Picture Placeholder 26"/>
          <p:cNvSpPr>
            <a:spLocks noGrp="1"/>
          </p:cNvSpPr>
          <p:nvPr>
            <p:ph type="pic" sz="quarter" idx="10"/>
          </p:nvPr>
        </p:nvSpPr>
        <p:spPr>
          <a:xfrm>
            <a:off x="5435600" y="3057525"/>
            <a:ext cx="13512800" cy="7600950"/>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3" name="TextBox 2">
            <a:extLst>
              <a:ext uri="{FF2B5EF4-FFF2-40B4-BE49-F238E27FC236}">
                <a16:creationId xmlns:a16="http://schemas.microsoft.com/office/drawing/2014/main" id="{483DFF7C-8AA8-DA4D-A561-E698190B61C0}"/>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0E7F1A66-AA06-034D-BE3F-FD7D8E33122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929232" cy="1158903"/>
          </a:xfrm>
          <a:prstGeom prst="rect">
            <a:avLst/>
          </a:prstGeom>
        </p:spPr>
      </p:pic>
    </p:spTree>
    <p:extLst>
      <p:ext uri="{BB962C8B-B14F-4D97-AF65-F5344CB8AC3E}">
        <p14:creationId xmlns:p14="http://schemas.microsoft.com/office/powerpoint/2010/main" val="358478815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9-Photography Slide">
    <p:spTree>
      <p:nvGrpSpPr>
        <p:cNvPr id="1" name=""/>
        <p:cNvGrpSpPr/>
        <p:nvPr/>
      </p:nvGrpSpPr>
      <p:grpSpPr>
        <a:xfrm>
          <a:off x="0" y="0"/>
          <a:ext cx="0" cy="0"/>
          <a:chOff x="0" y="0"/>
          <a:chExt cx="0" cy="0"/>
        </a:xfrm>
      </p:grpSpPr>
      <p:sp>
        <p:nvSpPr>
          <p:cNvPr id="3" name="Picture Placeholder 26"/>
          <p:cNvSpPr>
            <a:spLocks noGrp="1"/>
          </p:cNvSpPr>
          <p:nvPr>
            <p:ph type="pic" sz="quarter" idx="10"/>
          </p:nvPr>
        </p:nvSpPr>
        <p:spPr>
          <a:xfrm>
            <a:off x="1676400" y="1646238"/>
            <a:ext cx="21031201" cy="12069762"/>
          </a:xfrm>
          <a:prstGeom prst="rect">
            <a:avLst/>
          </a:prstGeom>
          <a:solidFill>
            <a:schemeClr val="accent2"/>
          </a:solidFill>
        </p:spPr>
        <p:txBody>
          <a:bodyPr/>
          <a:lstStyle>
            <a:lvl1pPr marL="0" indent="0">
              <a:buFontTx/>
              <a:buNone/>
              <a:defRPr sz="4000">
                <a:solidFill>
                  <a:schemeClr val="bg1"/>
                </a:solidFill>
                <a:latin typeface="Montserrat Light" panose="00000400000000000000" pitchFamily="50" charset="0"/>
              </a:defRPr>
            </a:lvl1pPr>
          </a:lstStyle>
          <a:p>
            <a:endParaRPr lang="en-US"/>
          </a:p>
        </p:txBody>
      </p:sp>
      <p:sp>
        <p:nvSpPr>
          <p:cNvPr id="4" name="TextBox 3"/>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5" name="TextBox 4">
            <a:extLst>
              <a:ext uri="{FF2B5EF4-FFF2-40B4-BE49-F238E27FC236}">
                <a16:creationId xmlns:a16="http://schemas.microsoft.com/office/drawing/2014/main" id="{0D3ECCA7-C50D-EA41-ADF1-B688627FCD58}"/>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BCC25A6E-2F21-0440-BA75-7AE6D33613E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414693947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0-Our Studio SLide">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0" y="0"/>
            <a:ext cx="6819900" cy="13716000"/>
          </a:xfrm>
          <a:custGeom>
            <a:avLst/>
            <a:gdLst>
              <a:gd name="connsiteX0" fmla="*/ 0 w 6819900"/>
              <a:gd name="connsiteY0" fmla="*/ 0 h 13716000"/>
              <a:gd name="connsiteX1" fmla="*/ 6819900 w 6819900"/>
              <a:gd name="connsiteY1" fmla="*/ 0 h 13716000"/>
              <a:gd name="connsiteX2" fmla="*/ 6819900 w 6819900"/>
              <a:gd name="connsiteY2" fmla="*/ 13716000 h 13716000"/>
              <a:gd name="connsiteX3" fmla="*/ 0 w 6819900"/>
              <a:gd name="connsiteY3" fmla="*/ 13716000 h 13716000"/>
            </a:gdLst>
            <a:ahLst/>
            <a:cxnLst>
              <a:cxn ang="0">
                <a:pos x="connsiteX0" y="connsiteY0"/>
              </a:cxn>
              <a:cxn ang="0">
                <a:pos x="connsiteX1" y="connsiteY1"/>
              </a:cxn>
              <a:cxn ang="0">
                <a:pos x="connsiteX2" y="connsiteY2"/>
              </a:cxn>
              <a:cxn ang="0">
                <a:pos x="connsiteX3" y="connsiteY3"/>
              </a:cxn>
            </a:cxnLst>
            <a:rect l="l" t="t" r="r" b="b"/>
            <a:pathLst>
              <a:path w="6819900" h="13716000">
                <a:moveTo>
                  <a:pt x="0" y="0"/>
                </a:moveTo>
                <a:lnTo>
                  <a:pt x="6819900" y="0"/>
                </a:lnTo>
                <a:lnTo>
                  <a:pt x="6819900" y="13716000"/>
                </a:lnTo>
                <a:lnTo>
                  <a:pt x="0" y="13716000"/>
                </a:lnTo>
                <a:close/>
              </a:path>
            </a:pathLst>
          </a:custGeom>
        </p:spPr>
        <p:txBody>
          <a:bodyPr wrap="square">
            <a:noAutofit/>
          </a:bodyPr>
          <a:lstStyle>
            <a:lvl1pPr marL="0" indent="0">
              <a:buFontTx/>
              <a:buNone/>
              <a:defRPr sz="2600">
                <a:solidFill>
                  <a:schemeClr val="accent2"/>
                </a:solidFill>
                <a:latin typeface="Montserrat Light" panose="00000400000000000000" pitchFamily="50" charset="0"/>
              </a:defRPr>
            </a:lvl1pPr>
          </a:lstStyle>
          <a:p>
            <a:endParaRPr lang="en-US"/>
          </a:p>
        </p:txBody>
      </p:sp>
      <p:sp>
        <p:nvSpPr>
          <p:cNvPr id="11" name="Picture Placeholder 10"/>
          <p:cNvSpPr>
            <a:spLocks noGrp="1"/>
          </p:cNvSpPr>
          <p:nvPr>
            <p:ph type="pic" sz="quarter" idx="11"/>
          </p:nvPr>
        </p:nvSpPr>
        <p:spPr>
          <a:xfrm>
            <a:off x="7115946" y="0"/>
            <a:ext cx="6819900" cy="6709978"/>
          </a:xfrm>
          <a:custGeom>
            <a:avLst/>
            <a:gdLst>
              <a:gd name="connsiteX0" fmla="*/ 0 w 6819900"/>
              <a:gd name="connsiteY0" fmla="*/ 0 h 6709978"/>
              <a:gd name="connsiteX1" fmla="*/ 6819900 w 6819900"/>
              <a:gd name="connsiteY1" fmla="*/ 0 h 6709978"/>
              <a:gd name="connsiteX2" fmla="*/ 6819900 w 6819900"/>
              <a:gd name="connsiteY2" fmla="*/ 6709978 h 6709978"/>
              <a:gd name="connsiteX3" fmla="*/ 0 w 6819900"/>
              <a:gd name="connsiteY3" fmla="*/ 6709978 h 6709978"/>
            </a:gdLst>
            <a:ahLst/>
            <a:cxnLst>
              <a:cxn ang="0">
                <a:pos x="connsiteX0" y="connsiteY0"/>
              </a:cxn>
              <a:cxn ang="0">
                <a:pos x="connsiteX1" y="connsiteY1"/>
              </a:cxn>
              <a:cxn ang="0">
                <a:pos x="connsiteX2" y="connsiteY2"/>
              </a:cxn>
              <a:cxn ang="0">
                <a:pos x="connsiteX3" y="connsiteY3"/>
              </a:cxn>
            </a:cxnLst>
            <a:rect l="l" t="t" r="r" b="b"/>
            <a:pathLst>
              <a:path w="6819900" h="6709978">
                <a:moveTo>
                  <a:pt x="0" y="0"/>
                </a:moveTo>
                <a:lnTo>
                  <a:pt x="6819900" y="0"/>
                </a:lnTo>
                <a:lnTo>
                  <a:pt x="6819900" y="6709978"/>
                </a:lnTo>
                <a:lnTo>
                  <a:pt x="0" y="6709978"/>
                </a:lnTo>
                <a:close/>
              </a:path>
            </a:pathLst>
          </a:custGeom>
        </p:spPr>
        <p:txBody>
          <a:bodyPr wrap="square">
            <a:noAutofit/>
          </a:bodyPr>
          <a:lstStyle>
            <a:lvl1pPr marL="0" indent="0">
              <a:buFontTx/>
              <a:buNone/>
              <a:defRPr sz="2600">
                <a:solidFill>
                  <a:schemeClr val="accent2"/>
                </a:solidFill>
                <a:latin typeface="Montserrat Light" panose="00000400000000000000" pitchFamily="50" charset="0"/>
              </a:defRPr>
            </a:lvl1pPr>
          </a:lstStyle>
          <a:p>
            <a:endParaRPr lang="en-US"/>
          </a:p>
        </p:txBody>
      </p:sp>
      <p:sp>
        <p:nvSpPr>
          <p:cNvPr id="10" name="Picture Placeholder 9"/>
          <p:cNvSpPr>
            <a:spLocks noGrp="1"/>
          </p:cNvSpPr>
          <p:nvPr>
            <p:ph type="pic" sz="quarter" idx="12"/>
          </p:nvPr>
        </p:nvSpPr>
        <p:spPr>
          <a:xfrm>
            <a:off x="7115946" y="7000240"/>
            <a:ext cx="6819900" cy="6715760"/>
          </a:xfrm>
          <a:custGeom>
            <a:avLst/>
            <a:gdLst>
              <a:gd name="connsiteX0" fmla="*/ 0 w 6819900"/>
              <a:gd name="connsiteY0" fmla="*/ 0 h 6715760"/>
              <a:gd name="connsiteX1" fmla="*/ 6819900 w 6819900"/>
              <a:gd name="connsiteY1" fmla="*/ 0 h 6715760"/>
              <a:gd name="connsiteX2" fmla="*/ 6819900 w 6819900"/>
              <a:gd name="connsiteY2" fmla="*/ 6715760 h 6715760"/>
              <a:gd name="connsiteX3" fmla="*/ 0 w 6819900"/>
              <a:gd name="connsiteY3" fmla="*/ 6715760 h 6715760"/>
            </a:gdLst>
            <a:ahLst/>
            <a:cxnLst>
              <a:cxn ang="0">
                <a:pos x="connsiteX0" y="connsiteY0"/>
              </a:cxn>
              <a:cxn ang="0">
                <a:pos x="connsiteX1" y="connsiteY1"/>
              </a:cxn>
              <a:cxn ang="0">
                <a:pos x="connsiteX2" y="connsiteY2"/>
              </a:cxn>
              <a:cxn ang="0">
                <a:pos x="connsiteX3" y="connsiteY3"/>
              </a:cxn>
            </a:cxnLst>
            <a:rect l="l" t="t" r="r" b="b"/>
            <a:pathLst>
              <a:path w="6819900" h="6715760">
                <a:moveTo>
                  <a:pt x="0" y="0"/>
                </a:moveTo>
                <a:lnTo>
                  <a:pt x="6819900" y="0"/>
                </a:lnTo>
                <a:lnTo>
                  <a:pt x="6819900" y="6715760"/>
                </a:lnTo>
                <a:lnTo>
                  <a:pt x="0" y="6715760"/>
                </a:lnTo>
                <a:close/>
              </a:path>
            </a:pathLst>
          </a:custGeom>
        </p:spPr>
        <p:txBody>
          <a:bodyPr wrap="square">
            <a:noAutofit/>
          </a:bodyPr>
          <a:lstStyle>
            <a:lvl1pPr marL="0" indent="0">
              <a:buFontTx/>
              <a:buNone/>
              <a:defRPr sz="2600">
                <a:solidFill>
                  <a:schemeClr val="accent2"/>
                </a:solidFill>
                <a:latin typeface="Montserrat Light" panose="00000400000000000000" pitchFamily="50" charset="0"/>
              </a:defRPr>
            </a:lvl1pPr>
          </a:lstStyle>
          <a:p>
            <a:endParaRPr lang="en-US"/>
          </a:p>
        </p:txBody>
      </p:sp>
      <p:sp>
        <p:nvSpPr>
          <p:cNvPr id="5" name="TextBox 4">
            <a:extLst>
              <a:ext uri="{FF2B5EF4-FFF2-40B4-BE49-F238E27FC236}">
                <a16:creationId xmlns:a16="http://schemas.microsoft.com/office/drawing/2014/main" id="{1C112929-685B-F745-859D-5F94A614007F}"/>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AC5397FD-AF9C-5042-B688-806729B1CDF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29406941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1-Customer Testemonials Slide">
    <p:spTree>
      <p:nvGrpSpPr>
        <p:cNvPr id="1" name=""/>
        <p:cNvGrpSpPr/>
        <p:nvPr/>
      </p:nvGrpSpPr>
      <p:grpSpPr>
        <a:xfrm>
          <a:off x="0" y="0"/>
          <a:ext cx="0" cy="0"/>
          <a:chOff x="0" y="0"/>
          <a:chExt cx="0" cy="0"/>
        </a:xfrm>
      </p:grpSpPr>
      <p:sp>
        <p:nvSpPr>
          <p:cNvPr id="12" name="Picture Placeholder 26"/>
          <p:cNvSpPr>
            <a:spLocks noGrp="1"/>
          </p:cNvSpPr>
          <p:nvPr>
            <p:ph type="pic" sz="quarter" idx="13"/>
          </p:nvPr>
        </p:nvSpPr>
        <p:spPr>
          <a:xfrm>
            <a:off x="2827293" y="7373188"/>
            <a:ext cx="3203409" cy="320340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3" name="Picture Placeholder 26"/>
          <p:cNvSpPr>
            <a:spLocks noGrp="1"/>
          </p:cNvSpPr>
          <p:nvPr>
            <p:ph type="pic" sz="quarter" idx="14"/>
          </p:nvPr>
        </p:nvSpPr>
        <p:spPr>
          <a:xfrm>
            <a:off x="13775555" y="7373188"/>
            <a:ext cx="3203409" cy="320340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8" name="Picture Placeholder 26"/>
          <p:cNvSpPr>
            <a:spLocks noGrp="1"/>
          </p:cNvSpPr>
          <p:nvPr>
            <p:ph type="pic" sz="quarter" idx="15"/>
          </p:nvPr>
        </p:nvSpPr>
        <p:spPr>
          <a:xfrm>
            <a:off x="13775555" y="1646238"/>
            <a:ext cx="3203409" cy="320340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6" name="TextBox 5"/>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7" name="TextBox 6">
            <a:extLst>
              <a:ext uri="{FF2B5EF4-FFF2-40B4-BE49-F238E27FC236}">
                <a16:creationId xmlns:a16="http://schemas.microsoft.com/office/drawing/2014/main" id="{EB1B07AC-79E6-DB4C-BD11-EA55CD292973}"/>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964D3296-8290-6848-ACE4-E64829A19B3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289105788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2-Slide with Right Picture">
    <p:spTree>
      <p:nvGrpSpPr>
        <p:cNvPr id="1" name=""/>
        <p:cNvGrpSpPr/>
        <p:nvPr/>
      </p:nvGrpSpPr>
      <p:grpSpPr>
        <a:xfrm>
          <a:off x="0" y="0"/>
          <a:ext cx="0" cy="0"/>
          <a:chOff x="0" y="0"/>
          <a:chExt cx="0" cy="0"/>
        </a:xfrm>
      </p:grpSpPr>
      <p:sp>
        <p:nvSpPr>
          <p:cNvPr id="4" name="Picture Placeholder 26"/>
          <p:cNvSpPr>
            <a:spLocks noGrp="1"/>
          </p:cNvSpPr>
          <p:nvPr>
            <p:ph type="pic" sz="quarter" idx="10"/>
          </p:nvPr>
        </p:nvSpPr>
        <p:spPr>
          <a:xfrm>
            <a:off x="11933407" y="1646238"/>
            <a:ext cx="10774194" cy="10438327"/>
          </a:xfrm>
          <a:prstGeom prst="rect">
            <a:avLst/>
          </a:prstGeom>
        </p:spPr>
        <p:txBody>
          <a:bodyPr/>
          <a:lstStyle>
            <a:lvl1pPr marL="0" indent="0">
              <a:buFontTx/>
              <a:buNone/>
              <a:defRPr sz="4000">
                <a:solidFill>
                  <a:schemeClr val="accent2"/>
                </a:solidFill>
                <a:latin typeface="Montserrat Light" panose="00000400000000000000" pitchFamily="50" charset="0"/>
              </a:defRPr>
            </a:lvl1pPr>
          </a:lstStyle>
          <a:p>
            <a:endParaRPr lang="en-US"/>
          </a:p>
        </p:txBody>
      </p:sp>
      <p:sp>
        <p:nvSpPr>
          <p:cNvPr id="5" name="TextBox 4"/>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6" name="TextBox 5">
            <a:extLst>
              <a:ext uri="{FF2B5EF4-FFF2-40B4-BE49-F238E27FC236}">
                <a16:creationId xmlns:a16="http://schemas.microsoft.com/office/drawing/2014/main" id="{F5F59E53-C68C-4947-AB1E-E5E2CEA844FC}"/>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9B92116C-328A-ED46-8F4E-67E935A8C88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5148267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3-Slide with Left Picture">
    <p:spTree>
      <p:nvGrpSpPr>
        <p:cNvPr id="1" name=""/>
        <p:cNvGrpSpPr/>
        <p:nvPr/>
      </p:nvGrpSpPr>
      <p:grpSpPr>
        <a:xfrm>
          <a:off x="0" y="0"/>
          <a:ext cx="0" cy="0"/>
          <a:chOff x="0" y="0"/>
          <a:chExt cx="0" cy="0"/>
        </a:xfrm>
      </p:grpSpPr>
      <p:sp>
        <p:nvSpPr>
          <p:cNvPr id="3" name="Picture Placeholder 26"/>
          <p:cNvSpPr>
            <a:spLocks noGrp="1"/>
          </p:cNvSpPr>
          <p:nvPr>
            <p:ph type="pic" sz="quarter" idx="10"/>
          </p:nvPr>
        </p:nvSpPr>
        <p:spPr>
          <a:xfrm>
            <a:off x="1676400" y="1646238"/>
            <a:ext cx="9229021" cy="10438327"/>
          </a:xfrm>
          <a:prstGeom prst="rect">
            <a:avLst/>
          </a:prstGeom>
        </p:spPr>
        <p:txBody>
          <a:bodyPr/>
          <a:lstStyle>
            <a:lvl1pPr marL="0" indent="0">
              <a:buFontTx/>
              <a:buNone/>
              <a:defRPr sz="4000">
                <a:solidFill>
                  <a:schemeClr val="accent2"/>
                </a:solidFill>
                <a:latin typeface="Montserrat Light" panose="00000400000000000000" pitchFamily="50" charset="0"/>
              </a:defRPr>
            </a:lvl1pPr>
          </a:lstStyle>
          <a:p>
            <a:endParaRPr lang="en-US"/>
          </a:p>
        </p:txBody>
      </p:sp>
      <p:sp>
        <p:nvSpPr>
          <p:cNvPr id="5" name="TextBox 4"/>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4" name="TextBox 3">
            <a:extLst>
              <a:ext uri="{FF2B5EF4-FFF2-40B4-BE49-F238E27FC236}">
                <a16:creationId xmlns:a16="http://schemas.microsoft.com/office/drawing/2014/main" id="{DFF0E94A-614F-E944-901B-249C6850159D}"/>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7AA9E12D-B04F-B849-A175-C4A9875E17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249654071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4-Our Portfolio">
    <p:spTree>
      <p:nvGrpSpPr>
        <p:cNvPr id="1" name=""/>
        <p:cNvGrpSpPr/>
        <p:nvPr/>
      </p:nvGrpSpPr>
      <p:grpSpPr>
        <a:xfrm>
          <a:off x="0" y="0"/>
          <a:ext cx="0" cy="0"/>
          <a:chOff x="0" y="0"/>
          <a:chExt cx="0" cy="0"/>
        </a:xfrm>
      </p:grpSpPr>
      <p:sp>
        <p:nvSpPr>
          <p:cNvPr id="10" name="Picture Placeholder 26"/>
          <p:cNvSpPr>
            <a:spLocks noGrp="1"/>
          </p:cNvSpPr>
          <p:nvPr>
            <p:ph type="pic" sz="quarter" idx="10"/>
          </p:nvPr>
        </p:nvSpPr>
        <p:spPr>
          <a:xfrm>
            <a:off x="14688151" y="1646238"/>
            <a:ext cx="8019449" cy="10438327"/>
          </a:xfrm>
          <a:prstGeom prst="rect">
            <a:avLst/>
          </a:prstGeom>
        </p:spPr>
        <p:txBody>
          <a:bodyPr/>
          <a:lstStyle>
            <a:lvl1pPr marL="0" indent="0">
              <a:buFontTx/>
              <a:buNone/>
              <a:defRPr sz="2600">
                <a:solidFill>
                  <a:schemeClr val="accent2"/>
                </a:solidFill>
                <a:latin typeface="Montserrat Light" panose="00000400000000000000" pitchFamily="50" charset="0"/>
              </a:defRPr>
            </a:lvl1pPr>
          </a:lstStyle>
          <a:p>
            <a:endParaRPr lang="en-US"/>
          </a:p>
        </p:txBody>
      </p:sp>
      <p:sp>
        <p:nvSpPr>
          <p:cNvPr id="11" name="Picture Placeholder 26"/>
          <p:cNvSpPr>
            <a:spLocks noGrp="1"/>
          </p:cNvSpPr>
          <p:nvPr>
            <p:ph type="pic" sz="quarter" idx="11"/>
          </p:nvPr>
        </p:nvSpPr>
        <p:spPr>
          <a:xfrm>
            <a:off x="8182275" y="5871411"/>
            <a:ext cx="6159501" cy="3928074"/>
          </a:xfrm>
          <a:prstGeom prst="rect">
            <a:avLst/>
          </a:prstGeom>
        </p:spPr>
        <p:txBody>
          <a:bodyPr/>
          <a:lstStyle>
            <a:lvl1pPr marL="0" indent="0">
              <a:buFontTx/>
              <a:buNone/>
              <a:defRPr sz="2600">
                <a:solidFill>
                  <a:schemeClr val="accent2"/>
                </a:solidFill>
                <a:latin typeface="Montserrat Light" panose="00000400000000000000" pitchFamily="50" charset="0"/>
              </a:defRPr>
            </a:lvl1pPr>
          </a:lstStyle>
          <a:p>
            <a:endParaRPr lang="en-US"/>
          </a:p>
        </p:txBody>
      </p:sp>
      <p:sp>
        <p:nvSpPr>
          <p:cNvPr id="12" name="Picture Placeholder 26"/>
          <p:cNvSpPr>
            <a:spLocks noGrp="1"/>
          </p:cNvSpPr>
          <p:nvPr>
            <p:ph type="pic" sz="quarter" idx="12"/>
          </p:nvPr>
        </p:nvSpPr>
        <p:spPr>
          <a:xfrm>
            <a:off x="1663700" y="8170991"/>
            <a:ext cx="6159501" cy="3928074"/>
          </a:xfrm>
          <a:prstGeom prst="rect">
            <a:avLst/>
          </a:prstGeom>
        </p:spPr>
        <p:txBody>
          <a:bodyPr/>
          <a:lstStyle>
            <a:lvl1pPr marL="0" indent="0">
              <a:buFontTx/>
              <a:buNone/>
              <a:defRPr sz="2600">
                <a:solidFill>
                  <a:schemeClr val="accent2"/>
                </a:solidFill>
                <a:latin typeface="Montserrat Light" panose="00000400000000000000" pitchFamily="50" charset="0"/>
              </a:defRPr>
            </a:lvl1pPr>
          </a:lstStyle>
          <a:p>
            <a:endParaRPr lang="en-US"/>
          </a:p>
        </p:txBody>
      </p:sp>
      <p:sp>
        <p:nvSpPr>
          <p:cNvPr id="6" name="TextBox 5"/>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7" name="TextBox 6">
            <a:extLst>
              <a:ext uri="{FF2B5EF4-FFF2-40B4-BE49-F238E27FC236}">
                <a16:creationId xmlns:a16="http://schemas.microsoft.com/office/drawing/2014/main" id="{F54C1276-32CE-7C44-AE1C-9DD707298DBC}"/>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D771D2EC-C16A-8A4B-80B3-1FD76B4A366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728474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5-Photo Gallery Slide 01">
    <p:spTree>
      <p:nvGrpSpPr>
        <p:cNvPr id="1" name=""/>
        <p:cNvGrpSpPr/>
        <p:nvPr/>
      </p:nvGrpSpPr>
      <p:grpSpPr>
        <a:xfrm>
          <a:off x="0" y="0"/>
          <a:ext cx="0" cy="0"/>
          <a:chOff x="0" y="0"/>
          <a:chExt cx="0" cy="0"/>
        </a:xfrm>
      </p:grpSpPr>
      <p:sp>
        <p:nvSpPr>
          <p:cNvPr id="9" name="Picture Placeholder 26"/>
          <p:cNvSpPr>
            <a:spLocks noGrp="1"/>
          </p:cNvSpPr>
          <p:nvPr>
            <p:ph type="pic" sz="quarter" idx="11"/>
          </p:nvPr>
        </p:nvSpPr>
        <p:spPr>
          <a:xfrm>
            <a:off x="1676401" y="1646238"/>
            <a:ext cx="10411881" cy="10420350"/>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0" name="Picture Placeholder 26"/>
          <p:cNvSpPr>
            <a:spLocks noGrp="1"/>
          </p:cNvSpPr>
          <p:nvPr>
            <p:ph type="pic" sz="quarter" idx="12"/>
          </p:nvPr>
        </p:nvSpPr>
        <p:spPr>
          <a:xfrm>
            <a:off x="12295719" y="1646238"/>
            <a:ext cx="10411881" cy="10420350"/>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5" name="TextBox 4"/>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6" name="TextBox 5">
            <a:extLst>
              <a:ext uri="{FF2B5EF4-FFF2-40B4-BE49-F238E27FC236}">
                <a16:creationId xmlns:a16="http://schemas.microsoft.com/office/drawing/2014/main" id="{35EEFDFD-9089-3B4B-8947-810358E2DA3B}"/>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535DD7FF-268B-0B40-AC91-927F15F8BAF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318175772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6-Photo Gallery Slide 02">
    <p:spTree>
      <p:nvGrpSpPr>
        <p:cNvPr id="1" name=""/>
        <p:cNvGrpSpPr/>
        <p:nvPr/>
      </p:nvGrpSpPr>
      <p:grpSpPr>
        <a:xfrm>
          <a:off x="0" y="0"/>
          <a:ext cx="0" cy="0"/>
          <a:chOff x="0" y="0"/>
          <a:chExt cx="0" cy="0"/>
        </a:xfrm>
      </p:grpSpPr>
      <p:sp>
        <p:nvSpPr>
          <p:cNvPr id="9" name="Picture Placeholder 26"/>
          <p:cNvSpPr>
            <a:spLocks noGrp="1"/>
          </p:cNvSpPr>
          <p:nvPr>
            <p:ph type="pic" sz="quarter" idx="11"/>
          </p:nvPr>
        </p:nvSpPr>
        <p:spPr>
          <a:xfrm>
            <a:off x="1676401" y="6962268"/>
            <a:ext cx="10411881" cy="510431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7" name="Picture Placeholder 26"/>
          <p:cNvSpPr>
            <a:spLocks noGrp="1"/>
          </p:cNvSpPr>
          <p:nvPr>
            <p:ph type="pic" sz="quarter" idx="12"/>
          </p:nvPr>
        </p:nvSpPr>
        <p:spPr>
          <a:xfrm>
            <a:off x="12295719" y="1646238"/>
            <a:ext cx="10411881" cy="510431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5" name="TextBox 4"/>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6" name="TextBox 5">
            <a:extLst>
              <a:ext uri="{FF2B5EF4-FFF2-40B4-BE49-F238E27FC236}">
                <a16:creationId xmlns:a16="http://schemas.microsoft.com/office/drawing/2014/main" id="{B9FFA0BC-2980-5744-B6CC-2D309A450120}"/>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5BC96A12-F3F6-EE43-AF52-6E66266C826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254976756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7-Photo Gallery Slide 03">
    <p:spTree>
      <p:nvGrpSpPr>
        <p:cNvPr id="1" name=""/>
        <p:cNvGrpSpPr/>
        <p:nvPr/>
      </p:nvGrpSpPr>
      <p:grpSpPr>
        <a:xfrm>
          <a:off x="0" y="0"/>
          <a:ext cx="0" cy="0"/>
          <a:chOff x="0" y="0"/>
          <a:chExt cx="0" cy="0"/>
        </a:xfrm>
      </p:grpSpPr>
      <p:sp>
        <p:nvSpPr>
          <p:cNvPr id="12" name="Picture Placeholder 26"/>
          <p:cNvSpPr>
            <a:spLocks noGrp="1"/>
          </p:cNvSpPr>
          <p:nvPr>
            <p:ph type="pic" sz="quarter" idx="11"/>
          </p:nvPr>
        </p:nvSpPr>
        <p:spPr>
          <a:xfrm>
            <a:off x="1676401" y="1646238"/>
            <a:ext cx="6872111" cy="6900996"/>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3" name="Picture Placeholder 26"/>
          <p:cNvSpPr>
            <a:spLocks noGrp="1"/>
          </p:cNvSpPr>
          <p:nvPr>
            <p:ph type="pic" sz="quarter" idx="12"/>
          </p:nvPr>
        </p:nvSpPr>
        <p:spPr>
          <a:xfrm>
            <a:off x="15835489" y="1646238"/>
            <a:ext cx="6872111" cy="6900996"/>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4" name="Picture Placeholder 26"/>
          <p:cNvSpPr>
            <a:spLocks noGrp="1"/>
          </p:cNvSpPr>
          <p:nvPr>
            <p:ph type="pic" sz="quarter" idx="13"/>
          </p:nvPr>
        </p:nvSpPr>
        <p:spPr>
          <a:xfrm>
            <a:off x="8755944" y="1646238"/>
            <a:ext cx="6872111" cy="6900996"/>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6" name="TextBox 5"/>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7" name="TextBox 6">
            <a:extLst>
              <a:ext uri="{FF2B5EF4-FFF2-40B4-BE49-F238E27FC236}">
                <a16:creationId xmlns:a16="http://schemas.microsoft.com/office/drawing/2014/main" id="{D706CBFB-AA12-3549-9064-76755D433A31}"/>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52BB6457-BE69-2547-A0E8-0DBDDD850B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251753491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8-Photo Gallery Slide 04">
    <p:spTree>
      <p:nvGrpSpPr>
        <p:cNvPr id="1" name=""/>
        <p:cNvGrpSpPr/>
        <p:nvPr/>
      </p:nvGrpSpPr>
      <p:grpSpPr>
        <a:xfrm>
          <a:off x="0" y="0"/>
          <a:ext cx="0" cy="0"/>
          <a:chOff x="0" y="0"/>
          <a:chExt cx="0" cy="0"/>
        </a:xfrm>
      </p:grpSpPr>
      <p:sp>
        <p:nvSpPr>
          <p:cNvPr id="10" name="Picture Placeholder 26"/>
          <p:cNvSpPr>
            <a:spLocks noGrp="1"/>
          </p:cNvSpPr>
          <p:nvPr>
            <p:ph type="pic" sz="quarter" idx="12"/>
          </p:nvPr>
        </p:nvSpPr>
        <p:spPr>
          <a:xfrm>
            <a:off x="8755945" y="1646238"/>
            <a:ext cx="6872111" cy="510431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1" name="Picture Placeholder 26"/>
          <p:cNvSpPr>
            <a:spLocks noGrp="1"/>
          </p:cNvSpPr>
          <p:nvPr>
            <p:ph type="pic" sz="quarter" idx="13"/>
          </p:nvPr>
        </p:nvSpPr>
        <p:spPr>
          <a:xfrm>
            <a:off x="15835489" y="6962269"/>
            <a:ext cx="6872111" cy="510431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2" name="Picture Placeholder 26"/>
          <p:cNvSpPr>
            <a:spLocks noGrp="1"/>
          </p:cNvSpPr>
          <p:nvPr>
            <p:ph type="pic" sz="quarter" idx="14"/>
          </p:nvPr>
        </p:nvSpPr>
        <p:spPr>
          <a:xfrm>
            <a:off x="1676400" y="6962269"/>
            <a:ext cx="6872111" cy="510431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6" name="TextBox 5"/>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Tree>
    <p:extLst>
      <p:ext uri="{BB962C8B-B14F-4D97-AF65-F5344CB8AC3E}">
        <p14:creationId xmlns:p14="http://schemas.microsoft.com/office/powerpoint/2010/main" val="51372496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2-Section Slide">
    <p:spTree>
      <p:nvGrpSpPr>
        <p:cNvPr id="1" name=""/>
        <p:cNvGrpSpPr/>
        <p:nvPr/>
      </p:nvGrpSpPr>
      <p:grpSpPr>
        <a:xfrm>
          <a:off x="0" y="0"/>
          <a:ext cx="0" cy="0"/>
          <a:chOff x="0" y="0"/>
          <a:chExt cx="0" cy="0"/>
        </a:xfrm>
      </p:grpSpPr>
      <p:sp>
        <p:nvSpPr>
          <p:cNvPr id="5" name="Picture Placeholder 26"/>
          <p:cNvSpPr>
            <a:spLocks noGrp="1"/>
          </p:cNvSpPr>
          <p:nvPr>
            <p:ph type="pic" sz="quarter" idx="10"/>
          </p:nvPr>
        </p:nvSpPr>
        <p:spPr>
          <a:xfrm>
            <a:off x="10312400" y="3057525"/>
            <a:ext cx="12395200" cy="7600950"/>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3" name="TextBox 2">
            <a:extLst>
              <a:ext uri="{FF2B5EF4-FFF2-40B4-BE49-F238E27FC236}">
                <a16:creationId xmlns:a16="http://schemas.microsoft.com/office/drawing/2014/main" id="{D47ECDEF-B697-C044-BB0B-F9B00E021973}"/>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7" name="Picture 3">
            <a:extLst>
              <a:ext uri="{FF2B5EF4-FFF2-40B4-BE49-F238E27FC236}">
                <a16:creationId xmlns:a16="http://schemas.microsoft.com/office/drawing/2014/main" id="{0E7F1A66-AA06-034D-BE3F-FD7D8E33122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929232" cy="1158903"/>
          </a:xfrm>
          <a:prstGeom prst="rect">
            <a:avLst/>
          </a:prstGeom>
        </p:spPr>
      </p:pic>
    </p:spTree>
    <p:extLst>
      <p:ext uri="{BB962C8B-B14F-4D97-AF65-F5344CB8AC3E}">
        <p14:creationId xmlns:p14="http://schemas.microsoft.com/office/powerpoint/2010/main" val="64598712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9-Photo Gallery Slide 05">
    <p:spTree>
      <p:nvGrpSpPr>
        <p:cNvPr id="1" name=""/>
        <p:cNvGrpSpPr/>
        <p:nvPr/>
      </p:nvGrpSpPr>
      <p:grpSpPr>
        <a:xfrm>
          <a:off x="0" y="0"/>
          <a:ext cx="0" cy="0"/>
          <a:chOff x="0" y="0"/>
          <a:chExt cx="0" cy="0"/>
        </a:xfrm>
      </p:grpSpPr>
      <p:sp>
        <p:nvSpPr>
          <p:cNvPr id="14" name="Picture Placeholder 26"/>
          <p:cNvSpPr>
            <a:spLocks noGrp="1"/>
          </p:cNvSpPr>
          <p:nvPr>
            <p:ph type="pic" sz="quarter" idx="12"/>
          </p:nvPr>
        </p:nvSpPr>
        <p:spPr>
          <a:xfrm>
            <a:off x="17605376" y="1646238"/>
            <a:ext cx="5102224" cy="10420350"/>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5" name="Picture Placeholder 26"/>
          <p:cNvSpPr>
            <a:spLocks noGrp="1"/>
          </p:cNvSpPr>
          <p:nvPr>
            <p:ph type="pic" sz="quarter" idx="13"/>
          </p:nvPr>
        </p:nvSpPr>
        <p:spPr>
          <a:xfrm>
            <a:off x="12295719" y="1646238"/>
            <a:ext cx="5102224" cy="10420350"/>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6" name="Picture Placeholder 26"/>
          <p:cNvSpPr>
            <a:spLocks noGrp="1"/>
          </p:cNvSpPr>
          <p:nvPr>
            <p:ph type="pic" sz="quarter" idx="14"/>
          </p:nvPr>
        </p:nvSpPr>
        <p:spPr>
          <a:xfrm>
            <a:off x="6986058" y="1646238"/>
            <a:ext cx="5102224" cy="10420350"/>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7" name="Picture Placeholder 26"/>
          <p:cNvSpPr>
            <a:spLocks noGrp="1"/>
          </p:cNvSpPr>
          <p:nvPr>
            <p:ph type="pic" sz="quarter" idx="15"/>
          </p:nvPr>
        </p:nvSpPr>
        <p:spPr>
          <a:xfrm>
            <a:off x="1676398" y="1646238"/>
            <a:ext cx="5102224" cy="10420350"/>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7" name="TextBox 6"/>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Tree>
    <p:extLst>
      <p:ext uri="{BB962C8B-B14F-4D97-AF65-F5344CB8AC3E}">
        <p14:creationId xmlns:p14="http://schemas.microsoft.com/office/powerpoint/2010/main" val="224914048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0-Photo Gallery Slide 06">
    <p:spTree>
      <p:nvGrpSpPr>
        <p:cNvPr id="1" name=""/>
        <p:cNvGrpSpPr/>
        <p:nvPr/>
      </p:nvGrpSpPr>
      <p:grpSpPr>
        <a:xfrm>
          <a:off x="0" y="0"/>
          <a:ext cx="0" cy="0"/>
          <a:chOff x="0" y="0"/>
          <a:chExt cx="0" cy="0"/>
        </a:xfrm>
      </p:grpSpPr>
      <p:sp>
        <p:nvSpPr>
          <p:cNvPr id="20" name="Picture Placeholder 26"/>
          <p:cNvSpPr>
            <a:spLocks noGrp="1"/>
          </p:cNvSpPr>
          <p:nvPr>
            <p:ph type="pic" sz="quarter" idx="12"/>
          </p:nvPr>
        </p:nvSpPr>
        <p:spPr>
          <a:xfrm>
            <a:off x="12295717" y="1646238"/>
            <a:ext cx="10411883" cy="508372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1" name="Picture Placeholder 26"/>
          <p:cNvSpPr>
            <a:spLocks noGrp="1"/>
          </p:cNvSpPr>
          <p:nvPr>
            <p:ph type="pic" sz="quarter" idx="13"/>
          </p:nvPr>
        </p:nvSpPr>
        <p:spPr>
          <a:xfrm>
            <a:off x="1676401" y="1646238"/>
            <a:ext cx="10411883" cy="508372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2" name="Picture Placeholder 26"/>
          <p:cNvSpPr>
            <a:spLocks noGrp="1"/>
          </p:cNvSpPr>
          <p:nvPr>
            <p:ph type="pic" sz="quarter" idx="14"/>
          </p:nvPr>
        </p:nvSpPr>
        <p:spPr>
          <a:xfrm>
            <a:off x="1676401" y="6991845"/>
            <a:ext cx="6872111" cy="508372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3" name="Picture Placeholder 26"/>
          <p:cNvSpPr>
            <a:spLocks noGrp="1"/>
          </p:cNvSpPr>
          <p:nvPr>
            <p:ph type="pic" sz="quarter" idx="15"/>
          </p:nvPr>
        </p:nvSpPr>
        <p:spPr>
          <a:xfrm>
            <a:off x="15835489" y="6991845"/>
            <a:ext cx="6872111" cy="508372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4" name="Picture Placeholder 26"/>
          <p:cNvSpPr>
            <a:spLocks noGrp="1"/>
          </p:cNvSpPr>
          <p:nvPr>
            <p:ph type="pic" sz="quarter" idx="16"/>
          </p:nvPr>
        </p:nvSpPr>
        <p:spPr>
          <a:xfrm>
            <a:off x="8755945" y="6991845"/>
            <a:ext cx="6872111" cy="508372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8" name="TextBox 7"/>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Tree>
    <p:extLst>
      <p:ext uri="{BB962C8B-B14F-4D97-AF65-F5344CB8AC3E}">
        <p14:creationId xmlns:p14="http://schemas.microsoft.com/office/powerpoint/2010/main" val="297988283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1-Photo Gallery Slide 07">
    <p:spTree>
      <p:nvGrpSpPr>
        <p:cNvPr id="1" name=""/>
        <p:cNvGrpSpPr/>
        <p:nvPr/>
      </p:nvGrpSpPr>
      <p:grpSpPr>
        <a:xfrm>
          <a:off x="0" y="0"/>
          <a:ext cx="0" cy="0"/>
          <a:chOff x="0" y="0"/>
          <a:chExt cx="0" cy="0"/>
        </a:xfrm>
      </p:grpSpPr>
      <p:sp>
        <p:nvSpPr>
          <p:cNvPr id="19" name="Picture Placeholder 26"/>
          <p:cNvSpPr>
            <a:spLocks noGrp="1"/>
          </p:cNvSpPr>
          <p:nvPr>
            <p:ph type="pic" sz="quarter" idx="12"/>
          </p:nvPr>
        </p:nvSpPr>
        <p:spPr>
          <a:xfrm>
            <a:off x="15835488" y="1646238"/>
            <a:ext cx="6872112" cy="508372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5" name="Picture Placeholder 26"/>
          <p:cNvSpPr>
            <a:spLocks noGrp="1"/>
          </p:cNvSpPr>
          <p:nvPr>
            <p:ph type="pic" sz="quarter" idx="13"/>
          </p:nvPr>
        </p:nvSpPr>
        <p:spPr>
          <a:xfrm>
            <a:off x="8755944" y="1646238"/>
            <a:ext cx="6872112" cy="508372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6" name="Picture Placeholder 26"/>
          <p:cNvSpPr>
            <a:spLocks noGrp="1"/>
          </p:cNvSpPr>
          <p:nvPr>
            <p:ph type="pic" sz="quarter" idx="14"/>
          </p:nvPr>
        </p:nvSpPr>
        <p:spPr>
          <a:xfrm>
            <a:off x="1676401" y="1646238"/>
            <a:ext cx="6872112" cy="508372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7" name="Picture Placeholder 26"/>
          <p:cNvSpPr>
            <a:spLocks noGrp="1"/>
          </p:cNvSpPr>
          <p:nvPr>
            <p:ph type="pic" sz="quarter" idx="15"/>
          </p:nvPr>
        </p:nvSpPr>
        <p:spPr>
          <a:xfrm>
            <a:off x="15835488" y="6958873"/>
            <a:ext cx="6872112" cy="508372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8" name="Picture Placeholder 26"/>
          <p:cNvSpPr>
            <a:spLocks noGrp="1"/>
          </p:cNvSpPr>
          <p:nvPr>
            <p:ph type="pic" sz="quarter" idx="16"/>
          </p:nvPr>
        </p:nvSpPr>
        <p:spPr>
          <a:xfrm>
            <a:off x="8755944" y="6958873"/>
            <a:ext cx="6872112" cy="508372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9" name="Picture Placeholder 26"/>
          <p:cNvSpPr>
            <a:spLocks noGrp="1"/>
          </p:cNvSpPr>
          <p:nvPr>
            <p:ph type="pic" sz="quarter" idx="17"/>
          </p:nvPr>
        </p:nvSpPr>
        <p:spPr>
          <a:xfrm>
            <a:off x="1676401" y="6958873"/>
            <a:ext cx="6872112" cy="508372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9" name="TextBox 8"/>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Tree>
    <p:extLst>
      <p:ext uri="{BB962C8B-B14F-4D97-AF65-F5344CB8AC3E}">
        <p14:creationId xmlns:p14="http://schemas.microsoft.com/office/powerpoint/2010/main" val="313350152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2-Photo Gallery Slide 08">
    <p:spTree>
      <p:nvGrpSpPr>
        <p:cNvPr id="1" name=""/>
        <p:cNvGrpSpPr/>
        <p:nvPr/>
      </p:nvGrpSpPr>
      <p:grpSpPr>
        <a:xfrm>
          <a:off x="0" y="0"/>
          <a:ext cx="0" cy="0"/>
          <a:chOff x="0" y="0"/>
          <a:chExt cx="0" cy="0"/>
        </a:xfrm>
      </p:grpSpPr>
      <p:sp>
        <p:nvSpPr>
          <p:cNvPr id="18" name="Picture Placeholder 26"/>
          <p:cNvSpPr>
            <a:spLocks noGrp="1"/>
          </p:cNvSpPr>
          <p:nvPr>
            <p:ph type="pic" sz="quarter" idx="14"/>
          </p:nvPr>
        </p:nvSpPr>
        <p:spPr>
          <a:xfrm>
            <a:off x="1676401" y="1646238"/>
            <a:ext cx="6872112" cy="4271287"/>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0" name="Picture Placeholder 26"/>
          <p:cNvSpPr>
            <a:spLocks noGrp="1"/>
          </p:cNvSpPr>
          <p:nvPr>
            <p:ph type="pic" sz="quarter" idx="15"/>
          </p:nvPr>
        </p:nvSpPr>
        <p:spPr>
          <a:xfrm>
            <a:off x="1676401" y="6155450"/>
            <a:ext cx="6872112" cy="588867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1" name="Picture Placeholder 26"/>
          <p:cNvSpPr>
            <a:spLocks noGrp="1"/>
          </p:cNvSpPr>
          <p:nvPr>
            <p:ph type="pic" sz="quarter" idx="16"/>
          </p:nvPr>
        </p:nvSpPr>
        <p:spPr>
          <a:xfrm>
            <a:off x="15835488" y="1646236"/>
            <a:ext cx="6872112" cy="588867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2" name="Picture Placeholder 26"/>
          <p:cNvSpPr>
            <a:spLocks noGrp="1"/>
          </p:cNvSpPr>
          <p:nvPr>
            <p:ph type="pic" sz="quarter" idx="17"/>
          </p:nvPr>
        </p:nvSpPr>
        <p:spPr>
          <a:xfrm>
            <a:off x="15835488" y="7772842"/>
            <a:ext cx="6872112" cy="4271287"/>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3" name="Picture Placeholder 26"/>
          <p:cNvSpPr>
            <a:spLocks noGrp="1"/>
          </p:cNvSpPr>
          <p:nvPr>
            <p:ph type="pic" sz="quarter" idx="18"/>
          </p:nvPr>
        </p:nvSpPr>
        <p:spPr>
          <a:xfrm>
            <a:off x="8735292" y="1646236"/>
            <a:ext cx="6872112" cy="10397893"/>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8" name="TextBox 7"/>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Tree>
    <p:extLst>
      <p:ext uri="{BB962C8B-B14F-4D97-AF65-F5344CB8AC3E}">
        <p14:creationId xmlns:p14="http://schemas.microsoft.com/office/powerpoint/2010/main" val="278654834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3-Photo Gallery Slide 09">
    <p:spTree>
      <p:nvGrpSpPr>
        <p:cNvPr id="1" name=""/>
        <p:cNvGrpSpPr/>
        <p:nvPr/>
      </p:nvGrpSpPr>
      <p:grpSpPr>
        <a:xfrm>
          <a:off x="0" y="0"/>
          <a:ext cx="0" cy="0"/>
          <a:chOff x="0" y="0"/>
          <a:chExt cx="0" cy="0"/>
        </a:xfrm>
      </p:grpSpPr>
      <p:sp>
        <p:nvSpPr>
          <p:cNvPr id="17" name="Picture Placeholder 26"/>
          <p:cNvSpPr>
            <a:spLocks noGrp="1"/>
          </p:cNvSpPr>
          <p:nvPr>
            <p:ph type="pic" sz="quarter" idx="14"/>
          </p:nvPr>
        </p:nvSpPr>
        <p:spPr>
          <a:xfrm>
            <a:off x="1676401" y="1646238"/>
            <a:ext cx="5102224" cy="5133181"/>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4" name="Picture Placeholder 26"/>
          <p:cNvSpPr>
            <a:spLocks noGrp="1"/>
          </p:cNvSpPr>
          <p:nvPr>
            <p:ph type="pic" sz="quarter" idx="16"/>
          </p:nvPr>
        </p:nvSpPr>
        <p:spPr>
          <a:xfrm>
            <a:off x="17605376" y="1646238"/>
            <a:ext cx="5102224" cy="5133181"/>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5" name="Picture Placeholder 26"/>
          <p:cNvSpPr>
            <a:spLocks noGrp="1"/>
          </p:cNvSpPr>
          <p:nvPr>
            <p:ph type="pic" sz="quarter" idx="17"/>
          </p:nvPr>
        </p:nvSpPr>
        <p:spPr>
          <a:xfrm>
            <a:off x="12295717" y="1646238"/>
            <a:ext cx="5102224" cy="5133181"/>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6" name="Picture Placeholder 26"/>
          <p:cNvSpPr>
            <a:spLocks noGrp="1"/>
          </p:cNvSpPr>
          <p:nvPr>
            <p:ph type="pic" sz="quarter" idx="18"/>
          </p:nvPr>
        </p:nvSpPr>
        <p:spPr>
          <a:xfrm>
            <a:off x="6986059" y="1646238"/>
            <a:ext cx="5102224" cy="5133181"/>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7" name="Picture Placeholder 26"/>
          <p:cNvSpPr>
            <a:spLocks noGrp="1"/>
          </p:cNvSpPr>
          <p:nvPr>
            <p:ph type="pic" sz="quarter" idx="19"/>
          </p:nvPr>
        </p:nvSpPr>
        <p:spPr>
          <a:xfrm>
            <a:off x="1676401" y="6933407"/>
            <a:ext cx="5102224" cy="5133181"/>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8" name="Picture Placeholder 26"/>
          <p:cNvSpPr>
            <a:spLocks noGrp="1"/>
          </p:cNvSpPr>
          <p:nvPr>
            <p:ph type="pic" sz="quarter" idx="20"/>
          </p:nvPr>
        </p:nvSpPr>
        <p:spPr>
          <a:xfrm>
            <a:off x="17605376" y="6933407"/>
            <a:ext cx="5102224" cy="5133181"/>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29" name="Picture Placeholder 26"/>
          <p:cNvSpPr>
            <a:spLocks noGrp="1"/>
          </p:cNvSpPr>
          <p:nvPr>
            <p:ph type="pic" sz="quarter" idx="21"/>
          </p:nvPr>
        </p:nvSpPr>
        <p:spPr>
          <a:xfrm>
            <a:off x="12295717" y="6933407"/>
            <a:ext cx="5102224" cy="5133181"/>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30" name="Picture Placeholder 26"/>
          <p:cNvSpPr>
            <a:spLocks noGrp="1"/>
          </p:cNvSpPr>
          <p:nvPr>
            <p:ph type="pic" sz="quarter" idx="22"/>
          </p:nvPr>
        </p:nvSpPr>
        <p:spPr>
          <a:xfrm>
            <a:off x="6986059" y="6933407"/>
            <a:ext cx="5102224" cy="5133181"/>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1" name="TextBox 10"/>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Tree>
    <p:extLst>
      <p:ext uri="{BB962C8B-B14F-4D97-AF65-F5344CB8AC3E}">
        <p14:creationId xmlns:p14="http://schemas.microsoft.com/office/powerpoint/2010/main" val="13978319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4-Portfolio Section Slide">
    <p:spTree>
      <p:nvGrpSpPr>
        <p:cNvPr id="1" name=""/>
        <p:cNvGrpSpPr/>
        <p:nvPr/>
      </p:nvGrpSpPr>
      <p:grpSpPr>
        <a:xfrm>
          <a:off x="0" y="0"/>
          <a:ext cx="0" cy="0"/>
          <a:chOff x="0" y="0"/>
          <a:chExt cx="0" cy="0"/>
        </a:xfrm>
      </p:grpSpPr>
      <p:sp>
        <p:nvSpPr>
          <p:cNvPr id="5" name="Picture Placeholder 26"/>
          <p:cNvSpPr>
            <a:spLocks noGrp="1"/>
          </p:cNvSpPr>
          <p:nvPr userDrawn="1">
            <p:ph type="pic" sz="quarter" idx="10"/>
          </p:nvPr>
        </p:nvSpPr>
        <p:spPr>
          <a:xfrm>
            <a:off x="14464580" y="5660195"/>
            <a:ext cx="7868996" cy="4931750"/>
          </a:xfrm>
          <a:prstGeom prst="rect">
            <a:avLst/>
          </a:prstGeom>
        </p:spPr>
        <p:txBody>
          <a:bodyPr anchor="ctr" anchorCtr="0"/>
          <a:lstStyle>
            <a:lvl1pPr marL="0" indent="0" algn="ctr">
              <a:buFontTx/>
              <a:buNone/>
              <a:defRPr sz="2400">
                <a:solidFill>
                  <a:schemeClr val="accent2"/>
                </a:solidFill>
                <a:latin typeface="Montserrat Light" panose="00000400000000000000" pitchFamily="50" charset="0"/>
              </a:defRPr>
            </a:lvl1pPr>
          </a:lstStyle>
          <a:p>
            <a:endParaRPr lang="en-US"/>
          </a:p>
        </p:txBody>
      </p:sp>
      <p:sp>
        <p:nvSpPr>
          <p:cNvPr id="11" name="Picture Placeholder 26"/>
          <p:cNvSpPr>
            <a:spLocks noGrp="1"/>
          </p:cNvSpPr>
          <p:nvPr userDrawn="1">
            <p:ph type="pic" sz="quarter" idx="11"/>
          </p:nvPr>
        </p:nvSpPr>
        <p:spPr>
          <a:xfrm>
            <a:off x="11118103" y="5023564"/>
            <a:ext cx="3452330" cy="4612560"/>
          </a:xfrm>
          <a:prstGeom prst="rect">
            <a:avLst/>
          </a:prstGeom>
        </p:spPr>
        <p:txBody>
          <a:bodyPr anchor="ctr" anchorCtr="0"/>
          <a:lstStyle>
            <a:lvl1pPr marL="0" indent="0" algn="ctr">
              <a:buFontTx/>
              <a:buNone/>
              <a:defRPr sz="2000">
                <a:solidFill>
                  <a:schemeClr val="accent2"/>
                </a:solidFill>
                <a:latin typeface="Montserrat Light" panose="00000400000000000000" pitchFamily="50" charset="0"/>
              </a:defRPr>
            </a:lvl1pPr>
          </a:lstStyle>
          <a:p>
            <a:endParaRPr lang="en-US"/>
          </a:p>
        </p:txBody>
      </p:sp>
      <p:sp>
        <p:nvSpPr>
          <p:cNvPr id="12" name="Picture Placeholder 26"/>
          <p:cNvSpPr>
            <a:spLocks noGrp="1"/>
          </p:cNvSpPr>
          <p:nvPr userDrawn="1">
            <p:ph type="pic" sz="quarter" idx="12"/>
          </p:nvPr>
        </p:nvSpPr>
        <p:spPr>
          <a:xfrm>
            <a:off x="9967142" y="8106820"/>
            <a:ext cx="1487487" cy="2631505"/>
          </a:xfrm>
          <a:prstGeom prst="rect">
            <a:avLst/>
          </a:prstGeom>
        </p:spPr>
        <p:txBody>
          <a:bodyPr anchor="ctr" anchorCtr="0"/>
          <a:lstStyle>
            <a:lvl1pPr marL="0" indent="0" algn="ctr">
              <a:buFontTx/>
              <a:buNone/>
              <a:defRPr sz="2000">
                <a:solidFill>
                  <a:schemeClr val="accent2"/>
                </a:solidFill>
                <a:latin typeface="Montserrat Light" panose="00000400000000000000" pitchFamily="50" charset="0"/>
              </a:defRPr>
            </a:lvl1pPr>
          </a:lstStyle>
          <a:p>
            <a:endParaRPr lang="en-US"/>
          </a:p>
        </p:txBody>
      </p:sp>
    </p:spTree>
    <p:extLst>
      <p:ext uri="{BB962C8B-B14F-4D97-AF65-F5344CB8AC3E}">
        <p14:creationId xmlns:p14="http://schemas.microsoft.com/office/powerpoint/2010/main" val="333167848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5-Mobile App in The Hand Slide">
    <p:spTree>
      <p:nvGrpSpPr>
        <p:cNvPr id="1" name=""/>
        <p:cNvGrpSpPr/>
        <p:nvPr/>
      </p:nvGrpSpPr>
      <p:grpSpPr>
        <a:xfrm>
          <a:off x="0" y="0"/>
          <a:ext cx="0" cy="0"/>
          <a:chOff x="0" y="0"/>
          <a:chExt cx="0" cy="0"/>
        </a:xfrm>
      </p:grpSpPr>
      <p:sp>
        <p:nvSpPr>
          <p:cNvPr id="6" name="Picture Placeholder 26"/>
          <p:cNvSpPr>
            <a:spLocks noGrp="1"/>
          </p:cNvSpPr>
          <p:nvPr>
            <p:ph type="pic" sz="quarter" idx="10"/>
          </p:nvPr>
        </p:nvSpPr>
        <p:spPr>
          <a:xfrm>
            <a:off x="16846551" y="2578101"/>
            <a:ext cx="3177116" cy="5607050"/>
          </a:xfrm>
          <a:prstGeom prst="rect">
            <a:avLst/>
          </a:prstGeom>
          <a:ln w="19050">
            <a:solidFill>
              <a:schemeClr val="accent1"/>
            </a:solidFill>
          </a:ln>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5" name="TextBox 4"/>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bg1"/>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bg1"/>
              </a:solidFill>
              <a:latin typeface="Montserrat SemiBold" panose="00000700000000000000" pitchFamily="50" charset="0"/>
              <a:cs typeface="Poppins" panose="02000000000000000000" pitchFamily="2" charset="0"/>
            </a:endParaRPr>
          </a:p>
        </p:txBody>
      </p:sp>
    </p:spTree>
    <p:extLst>
      <p:ext uri="{BB962C8B-B14F-4D97-AF65-F5344CB8AC3E}">
        <p14:creationId xmlns:p14="http://schemas.microsoft.com/office/powerpoint/2010/main" val="3953853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6-Project Showcase Slide">
    <p:spTree>
      <p:nvGrpSpPr>
        <p:cNvPr id="1" name=""/>
        <p:cNvGrpSpPr/>
        <p:nvPr/>
      </p:nvGrpSpPr>
      <p:grpSpPr>
        <a:xfrm>
          <a:off x="0" y="0"/>
          <a:ext cx="0" cy="0"/>
          <a:chOff x="0" y="0"/>
          <a:chExt cx="0" cy="0"/>
        </a:xfrm>
      </p:grpSpPr>
      <p:sp>
        <p:nvSpPr>
          <p:cNvPr id="2" name="TextBox 1"/>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6" name="Picture Placeholder 26"/>
          <p:cNvSpPr>
            <a:spLocks noGrp="1"/>
          </p:cNvSpPr>
          <p:nvPr>
            <p:ph type="pic" sz="quarter" idx="10"/>
          </p:nvPr>
        </p:nvSpPr>
        <p:spPr>
          <a:xfrm>
            <a:off x="6847909" y="4374834"/>
            <a:ext cx="10688251" cy="6704646"/>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Tree>
    <p:extLst>
      <p:ext uri="{BB962C8B-B14F-4D97-AF65-F5344CB8AC3E}">
        <p14:creationId xmlns:p14="http://schemas.microsoft.com/office/powerpoint/2010/main" val="359401826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7-App Features Slide">
    <p:spTree>
      <p:nvGrpSpPr>
        <p:cNvPr id="1" name=""/>
        <p:cNvGrpSpPr/>
        <p:nvPr/>
      </p:nvGrpSpPr>
      <p:grpSpPr>
        <a:xfrm>
          <a:off x="0" y="0"/>
          <a:ext cx="0" cy="0"/>
          <a:chOff x="0" y="0"/>
          <a:chExt cx="0" cy="0"/>
        </a:xfrm>
      </p:grpSpPr>
      <p:sp>
        <p:nvSpPr>
          <p:cNvPr id="2" name="TextBox 1"/>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5" name="Picture Placeholder 26"/>
          <p:cNvSpPr>
            <a:spLocks noGrp="1"/>
          </p:cNvSpPr>
          <p:nvPr>
            <p:ph type="pic" sz="quarter" idx="10"/>
          </p:nvPr>
        </p:nvSpPr>
        <p:spPr>
          <a:xfrm>
            <a:off x="2366433" y="2927350"/>
            <a:ext cx="4444999" cy="7861300"/>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Tree>
    <p:extLst>
      <p:ext uri="{BB962C8B-B14F-4D97-AF65-F5344CB8AC3E}">
        <p14:creationId xmlns:p14="http://schemas.microsoft.com/office/powerpoint/2010/main" val="131619738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8-App in Watch Slide">
    <p:spTree>
      <p:nvGrpSpPr>
        <p:cNvPr id="1" name=""/>
        <p:cNvGrpSpPr/>
        <p:nvPr/>
      </p:nvGrpSpPr>
      <p:grpSpPr>
        <a:xfrm>
          <a:off x="0" y="0"/>
          <a:ext cx="0" cy="0"/>
          <a:chOff x="0" y="0"/>
          <a:chExt cx="0" cy="0"/>
        </a:xfrm>
      </p:grpSpPr>
      <p:sp>
        <p:nvSpPr>
          <p:cNvPr id="4" name="Picture Placeholder 26"/>
          <p:cNvSpPr>
            <a:spLocks noGrp="1"/>
          </p:cNvSpPr>
          <p:nvPr>
            <p:ph type="pic" sz="quarter" idx="10"/>
          </p:nvPr>
        </p:nvSpPr>
        <p:spPr>
          <a:xfrm>
            <a:off x="10414002" y="4572000"/>
            <a:ext cx="3718558" cy="4657514"/>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5" name="TextBox 4"/>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Tree>
    <p:extLst>
      <p:ext uri="{BB962C8B-B14F-4D97-AF65-F5344CB8AC3E}">
        <p14:creationId xmlns:p14="http://schemas.microsoft.com/office/powerpoint/2010/main" val="103373911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3-Full Picture Slide">
    <p:spTree>
      <p:nvGrpSpPr>
        <p:cNvPr id="1" name=""/>
        <p:cNvGrpSpPr/>
        <p:nvPr/>
      </p:nvGrpSpPr>
      <p:grpSpPr>
        <a:xfrm>
          <a:off x="0" y="0"/>
          <a:ext cx="0" cy="0"/>
          <a:chOff x="0" y="0"/>
          <a:chExt cx="0" cy="0"/>
        </a:xfrm>
      </p:grpSpPr>
      <p:sp>
        <p:nvSpPr>
          <p:cNvPr id="2" name="Picture Placeholder 26"/>
          <p:cNvSpPr>
            <a:spLocks noGrp="1"/>
          </p:cNvSpPr>
          <p:nvPr>
            <p:ph type="pic" sz="quarter" idx="10"/>
          </p:nvPr>
        </p:nvSpPr>
        <p:spPr>
          <a:xfrm>
            <a:off x="0" y="0"/>
            <a:ext cx="24384000" cy="13716000"/>
          </a:xfrm>
          <a:prstGeom prst="rect">
            <a:avLst/>
          </a:prstGeom>
        </p:spPr>
        <p:txBody>
          <a:bodyPr/>
          <a:lstStyle>
            <a:lvl1pPr marL="0" indent="0">
              <a:buFontTx/>
              <a:buNone/>
              <a:defRPr sz="3000">
                <a:solidFill>
                  <a:schemeClr val="accent2"/>
                </a:solidFill>
                <a:latin typeface="Montserrat Light" panose="00000400000000000000" pitchFamily="50" charset="0"/>
              </a:defRPr>
            </a:lvl1pPr>
          </a:lstStyle>
          <a:p>
            <a:endParaRPr lang="en-US"/>
          </a:p>
        </p:txBody>
      </p:sp>
      <p:sp>
        <p:nvSpPr>
          <p:cNvPr id="3" name="TextBox 2">
            <a:extLst>
              <a:ext uri="{FF2B5EF4-FFF2-40B4-BE49-F238E27FC236}">
                <a16:creationId xmlns:a16="http://schemas.microsoft.com/office/drawing/2014/main" id="{FAC4B85B-6637-CF4D-A603-D033481278D6}"/>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0F07CFF0-10D1-A14D-B3C2-0D2097C1EA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105374781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9-App Design Mockup Slide">
    <p:spTree>
      <p:nvGrpSpPr>
        <p:cNvPr id="1" name=""/>
        <p:cNvGrpSpPr/>
        <p:nvPr/>
      </p:nvGrpSpPr>
      <p:grpSpPr>
        <a:xfrm>
          <a:off x="0" y="0"/>
          <a:ext cx="0" cy="0"/>
          <a:chOff x="0" y="0"/>
          <a:chExt cx="0" cy="0"/>
        </a:xfrm>
      </p:grpSpPr>
      <p:sp>
        <p:nvSpPr>
          <p:cNvPr id="4" name="Picture Placeholder 26"/>
          <p:cNvSpPr>
            <a:spLocks noGrp="1"/>
          </p:cNvSpPr>
          <p:nvPr>
            <p:ph type="pic" sz="quarter" idx="10"/>
          </p:nvPr>
        </p:nvSpPr>
        <p:spPr>
          <a:xfrm>
            <a:off x="10020301" y="2929467"/>
            <a:ext cx="4444999" cy="7861300"/>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5" name="TextBox 4"/>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Tree>
    <p:extLst>
      <p:ext uri="{BB962C8B-B14F-4D97-AF65-F5344CB8AC3E}">
        <p14:creationId xmlns:p14="http://schemas.microsoft.com/office/powerpoint/2010/main" val="144706406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0-Portfolio in Macbook Slide">
    <p:spTree>
      <p:nvGrpSpPr>
        <p:cNvPr id="1" name=""/>
        <p:cNvGrpSpPr/>
        <p:nvPr/>
      </p:nvGrpSpPr>
      <p:grpSpPr>
        <a:xfrm>
          <a:off x="0" y="0"/>
          <a:ext cx="0" cy="0"/>
          <a:chOff x="0" y="0"/>
          <a:chExt cx="0" cy="0"/>
        </a:xfrm>
      </p:grpSpPr>
      <p:sp>
        <p:nvSpPr>
          <p:cNvPr id="5" name="Picture Placeholder 26"/>
          <p:cNvSpPr>
            <a:spLocks noGrp="1"/>
          </p:cNvSpPr>
          <p:nvPr>
            <p:ph type="pic" sz="quarter" idx="10"/>
          </p:nvPr>
        </p:nvSpPr>
        <p:spPr>
          <a:xfrm>
            <a:off x="3623446" y="3017672"/>
            <a:ext cx="11057753" cy="692642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6" name="TextBox 5"/>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Tree>
    <p:extLst>
      <p:ext uri="{BB962C8B-B14F-4D97-AF65-F5344CB8AC3E}">
        <p14:creationId xmlns:p14="http://schemas.microsoft.com/office/powerpoint/2010/main" val="248213745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41-Macbook &amp; iPhone Mockup Slide">
    <p:spTree>
      <p:nvGrpSpPr>
        <p:cNvPr id="1" name=""/>
        <p:cNvGrpSpPr/>
        <p:nvPr/>
      </p:nvGrpSpPr>
      <p:grpSpPr>
        <a:xfrm>
          <a:off x="0" y="0"/>
          <a:ext cx="0" cy="0"/>
          <a:chOff x="0" y="0"/>
          <a:chExt cx="0" cy="0"/>
        </a:xfrm>
      </p:grpSpPr>
      <p:sp>
        <p:nvSpPr>
          <p:cNvPr id="5" name="Picture Placeholder 26"/>
          <p:cNvSpPr>
            <a:spLocks noGrp="1"/>
          </p:cNvSpPr>
          <p:nvPr>
            <p:ph type="pic" sz="quarter" idx="10"/>
          </p:nvPr>
        </p:nvSpPr>
        <p:spPr>
          <a:xfrm>
            <a:off x="-1460500" y="3395133"/>
            <a:ext cx="10024533" cy="6256867"/>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8" name="Picture Placeholder 26"/>
          <p:cNvSpPr>
            <a:spLocks noGrp="1"/>
          </p:cNvSpPr>
          <p:nvPr>
            <p:ph type="pic" sz="quarter" idx="11"/>
          </p:nvPr>
        </p:nvSpPr>
        <p:spPr>
          <a:xfrm>
            <a:off x="7736177" y="6424082"/>
            <a:ext cx="3270490" cy="5784851"/>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Tree>
    <p:extLst>
      <p:ext uri="{BB962C8B-B14F-4D97-AF65-F5344CB8AC3E}">
        <p14:creationId xmlns:p14="http://schemas.microsoft.com/office/powerpoint/2010/main" val="12216463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2-Web Design &amp; Development Slide">
    <p:spTree>
      <p:nvGrpSpPr>
        <p:cNvPr id="1" name=""/>
        <p:cNvGrpSpPr/>
        <p:nvPr/>
      </p:nvGrpSpPr>
      <p:grpSpPr>
        <a:xfrm>
          <a:off x="0" y="0"/>
          <a:ext cx="0" cy="0"/>
          <a:chOff x="0" y="0"/>
          <a:chExt cx="0" cy="0"/>
        </a:xfrm>
      </p:grpSpPr>
      <p:sp>
        <p:nvSpPr>
          <p:cNvPr id="5" name="Picture Placeholder 26"/>
          <p:cNvSpPr>
            <a:spLocks noGrp="1"/>
          </p:cNvSpPr>
          <p:nvPr userDrawn="1">
            <p:ph type="pic" sz="quarter" idx="10"/>
          </p:nvPr>
        </p:nvSpPr>
        <p:spPr>
          <a:xfrm>
            <a:off x="14291326" y="2840682"/>
            <a:ext cx="7868996" cy="4931750"/>
          </a:xfrm>
          <a:prstGeom prst="rect">
            <a:avLst/>
          </a:prstGeom>
        </p:spPr>
        <p:txBody>
          <a:bodyPr anchor="ctr" anchorCtr="0"/>
          <a:lstStyle>
            <a:lvl1pPr marL="0" indent="0" algn="ctr">
              <a:buFontTx/>
              <a:buNone/>
              <a:defRPr sz="2400">
                <a:solidFill>
                  <a:schemeClr val="accent2"/>
                </a:solidFill>
                <a:latin typeface="Montserrat Light" panose="00000400000000000000" pitchFamily="50" charset="0"/>
              </a:defRPr>
            </a:lvl1pPr>
          </a:lstStyle>
          <a:p>
            <a:endParaRPr lang="en-US"/>
          </a:p>
        </p:txBody>
      </p:sp>
      <p:sp>
        <p:nvSpPr>
          <p:cNvPr id="11" name="Picture Placeholder 26"/>
          <p:cNvSpPr>
            <a:spLocks noGrp="1"/>
          </p:cNvSpPr>
          <p:nvPr userDrawn="1">
            <p:ph type="pic" sz="quarter" idx="11"/>
          </p:nvPr>
        </p:nvSpPr>
        <p:spPr>
          <a:xfrm>
            <a:off x="13159194" y="5839572"/>
            <a:ext cx="3452330" cy="4612560"/>
          </a:xfrm>
          <a:prstGeom prst="rect">
            <a:avLst/>
          </a:prstGeom>
        </p:spPr>
        <p:txBody>
          <a:bodyPr anchor="ctr" anchorCtr="0"/>
          <a:lstStyle>
            <a:lvl1pPr marL="0" indent="0" algn="ctr">
              <a:buFontTx/>
              <a:buNone/>
              <a:defRPr sz="2000">
                <a:solidFill>
                  <a:schemeClr val="accent2"/>
                </a:solidFill>
                <a:latin typeface="Montserrat Light" panose="00000400000000000000" pitchFamily="50" charset="0"/>
              </a:defRPr>
            </a:lvl1pPr>
          </a:lstStyle>
          <a:p>
            <a:endParaRPr lang="en-US"/>
          </a:p>
        </p:txBody>
      </p:sp>
      <p:sp>
        <p:nvSpPr>
          <p:cNvPr id="12" name="Picture Placeholder 26"/>
          <p:cNvSpPr>
            <a:spLocks noGrp="1"/>
          </p:cNvSpPr>
          <p:nvPr userDrawn="1">
            <p:ph type="pic" sz="quarter" idx="12"/>
          </p:nvPr>
        </p:nvSpPr>
        <p:spPr>
          <a:xfrm>
            <a:off x="12012678" y="8920766"/>
            <a:ext cx="1487487" cy="2631505"/>
          </a:xfrm>
          <a:prstGeom prst="rect">
            <a:avLst/>
          </a:prstGeom>
        </p:spPr>
        <p:txBody>
          <a:bodyPr anchor="ctr" anchorCtr="0"/>
          <a:lstStyle>
            <a:lvl1pPr marL="0" indent="0" algn="ctr">
              <a:buFontTx/>
              <a:buNone/>
              <a:defRPr sz="2000">
                <a:solidFill>
                  <a:schemeClr val="accent2"/>
                </a:solidFill>
                <a:latin typeface="Montserrat Light" panose="00000400000000000000" pitchFamily="50" charset="0"/>
              </a:defRPr>
            </a:lvl1pPr>
          </a:lstStyle>
          <a:p>
            <a:endParaRPr lang="en-US"/>
          </a:p>
        </p:txBody>
      </p:sp>
      <p:sp>
        <p:nvSpPr>
          <p:cNvPr id="7" name="TextBox 6"/>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Tree>
    <p:extLst>
      <p:ext uri="{BB962C8B-B14F-4D97-AF65-F5344CB8AC3E}">
        <p14:creationId xmlns:p14="http://schemas.microsoft.com/office/powerpoint/2010/main" val="135361625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43-Portfolio in iMac Slide">
    <p:spTree>
      <p:nvGrpSpPr>
        <p:cNvPr id="1" name=""/>
        <p:cNvGrpSpPr/>
        <p:nvPr/>
      </p:nvGrpSpPr>
      <p:grpSpPr>
        <a:xfrm>
          <a:off x="0" y="0"/>
          <a:ext cx="0" cy="0"/>
          <a:chOff x="0" y="0"/>
          <a:chExt cx="0" cy="0"/>
        </a:xfrm>
      </p:grpSpPr>
      <p:sp>
        <p:nvSpPr>
          <p:cNvPr id="5" name="Picture Placeholder 26"/>
          <p:cNvSpPr>
            <a:spLocks noGrp="1"/>
          </p:cNvSpPr>
          <p:nvPr>
            <p:ph type="pic" sz="quarter" idx="10"/>
          </p:nvPr>
        </p:nvSpPr>
        <p:spPr>
          <a:xfrm>
            <a:off x="11440160" y="2557432"/>
            <a:ext cx="10480040" cy="6313518"/>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7" name="TextBox 6"/>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Tree>
    <p:extLst>
      <p:ext uri="{BB962C8B-B14F-4D97-AF65-F5344CB8AC3E}">
        <p14:creationId xmlns:p14="http://schemas.microsoft.com/office/powerpoint/2010/main" val="30018762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44-Portfolio in iPhones Slide">
    <p:spTree>
      <p:nvGrpSpPr>
        <p:cNvPr id="1" name=""/>
        <p:cNvGrpSpPr/>
        <p:nvPr/>
      </p:nvGrpSpPr>
      <p:grpSpPr>
        <a:xfrm>
          <a:off x="0" y="0"/>
          <a:ext cx="0" cy="0"/>
          <a:chOff x="0" y="0"/>
          <a:chExt cx="0" cy="0"/>
        </a:xfrm>
      </p:grpSpPr>
      <p:sp>
        <p:nvSpPr>
          <p:cNvPr id="5" name="Picture Placeholder 26"/>
          <p:cNvSpPr>
            <a:spLocks noGrp="1"/>
          </p:cNvSpPr>
          <p:nvPr>
            <p:ph type="pic" sz="quarter" idx="10"/>
          </p:nvPr>
        </p:nvSpPr>
        <p:spPr>
          <a:xfrm>
            <a:off x="8513233" y="6081183"/>
            <a:ext cx="3490384" cy="6189134"/>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3" name="Picture Placeholder 26"/>
          <p:cNvSpPr>
            <a:spLocks noGrp="1"/>
          </p:cNvSpPr>
          <p:nvPr>
            <p:ph type="pic" sz="quarter" idx="11"/>
          </p:nvPr>
        </p:nvSpPr>
        <p:spPr>
          <a:xfrm>
            <a:off x="13686084" y="4366683"/>
            <a:ext cx="3490384" cy="6189134"/>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17" name="Picture Placeholder 26"/>
          <p:cNvSpPr>
            <a:spLocks noGrp="1"/>
          </p:cNvSpPr>
          <p:nvPr>
            <p:ph type="pic" sz="quarter" idx="12"/>
          </p:nvPr>
        </p:nvSpPr>
        <p:spPr>
          <a:xfrm>
            <a:off x="18722109" y="2652183"/>
            <a:ext cx="3490384" cy="6189134"/>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9" name="TextBox 8"/>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Tree>
    <p:extLst>
      <p:ext uri="{BB962C8B-B14F-4D97-AF65-F5344CB8AC3E}">
        <p14:creationId xmlns:p14="http://schemas.microsoft.com/office/powerpoint/2010/main" val="278665637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E63706-3D4C-4CDE-B6A7-D03B29B1934E}"/>
              </a:ext>
            </a:extLst>
          </p:cNvPr>
          <p:cNvSpPr>
            <a:spLocks noGrp="1"/>
          </p:cNvSpPr>
          <p:nvPr>
            <p:ph type="ctrTitle"/>
          </p:nvPr>
        </p:nvSpPr>
        <p:spPr>
          <a:xfrm>
            <a:off x="3048000" y="2244726"/>
            <a:ext cx="18288000" cy="4775200"/>
          </a:xfrm>
        </p:spPr>
        <p:txBody>
          <a:bodyPr anchor="b"/>
          <a:lstStyle>
            <a:lvl1pPr algn="ctr">
              <a:defRPr sz="12000"/>
            </a:lvl1pPr>
          </a:lstStyle>
          <a:p>
            <a:r>
              <a:rPr lang="ru-RU"/>
              <a:t>Образец заголовка</a:t>
            </a:r>
          </a:p>
        </p:txBody>
      </p:sp>
      <p:sp>
        <p:nvSpPr>
          <p:cNvPr id="3" name="Подзаголовок 2">
            <a:extLst>
              <a:ext uri="{FF2B5EF4-FFF2-40B4-BE49-F238E27FC236}">
                <a16:creationId xmlns:a16="http://schemas.microsoft.com/office/drawing/2014/main" id="{BA96BECF-271F-47D9-9517-B7E3B2AB3489}"/>
              </a:ext>
            </a:extLst>
          </p:cNvPr>
          <p:cNvSpPr>
            <a:spLocks noGrp="1"/>
          </p:cNvSpPr>
          <p:nvPr>
            <p:ph type="subTitle" idx="1"/>
          </p:nvPr>
        </p:nvSpPr>
        <p:spPr>
          <a:xfrm>
            <a:off x="3048000" y="7204076"/>
            <a:ext cx="18288000" cy="3311524"/>
          </a:xfrm>
        </p:spPr>
        <p:txBody>
          <a:bodyPr/>
          <a:lstStyle>
            <a:lvl1pPr marL="0" indent="0" algn="ctr">
              <a:buNone/>
              <a:defRPr sz="4800"/>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ru-RU"/>
              <a:t>Образец подзаголовка</a:t>
            </a:r>
          </a:p>
        </p:txBody>
      </p:sp>
      <p:sp>
        <p:nvSpPr>
          <p:cNvPr id="4" name="Дата 3">
            <a:extLst>
              <a:ext uri="{FF2B5EF4-FFF2-40B4-BE49-F238E27FC236}">
                <a16:creationId xmlns:a16="http://schemas.microsoft.com/office/drawing/2014/main" id="{C9161298-5092-4ED0-AB3A-59BFEF3802EF}"/>
              </a:ext>
            </a:extLst>
          </p:cNvPr>
          <p:cNvSpPr>
            <a:spLocks noGrp="1"/>
          </p:cNvSpPr>
          <p:nvPr>
            <p:ph type="dt" sz="half" idx="10"/>
          </p:nvPr>
        </p:nvSpPr>
        <p:spPr/>
        <p:txBody>
          <a:bodyPr/>
          <a:lstStyle/>
          <a:p>
            <a:endParaRPr lang="ru-RU"/>
          </a:p>
        </p:txBody>
      </p:sp>
      <p:sp>
        <p:nvSpPr>
          <p:cNvPr id="5" name="Нижний колонтитул 4">
            <a:extLst>
              <a:ext uri="{FF2B5EF4-FFF2-40B4-BE49-F238E27FC236}">
                <a16:creationId xmlns:a16="http://schemas.microsoft.com/office/drawing/2014/main" id="{DC0379A0-9009-4F64-AA54-54878B55575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C121F21-071C-4297-8E7F-3F3168505D15}"/>
              </a:ext>
            </a:extLst>
          </p:cNvPr>
          <p:cNvSpPr>
            <a:spLocks noGrp="1"/>
          </p:cNvSpPr>
          <p:nvPr>
            <p:ph type="sldNum" sz="quarter" idx="12"/>
          </p:nvPr>
        </p:nvSpPr>
        <p:spPr/>
        <p:txBody>
          <a:bodyPr/>
          <a:lstStyle/>
          <a:p>
            <a:fld id="{1B1CB3E0-059C-4BED-9C35-69775339DB42}" type="slidenum">
              <a:rPr lang="ru-RU" smtClean="0"/>
              <a:t>‹#›</a:t>
            </a:fld>
            <a:endParaRPr lang="ru-RU"/>
          </a:p>
        </p:txBody>
      </p:sp>
    </p:spTree>
    <p:extLst>
      <p:ext uri="{BB962C8B-B14F-4D97-AF65-F5344CB8AC3E}">
        <p14:creationId xmlns:p14="http://schemas.microsoft.com/office/powerpoint/2010/main" val="1436625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4-Welcome Message Slide">
    <p:spTree>
      <p:nvGrpSpPr>
        <p:cNvPr id="1" name=""/>
        <p:cNvGrpSpPr/>
        <p:nvPr/>
      </p:nvGrpSpPr>
      <p:grpSpPr>
        <a:xfrm>
          <a:off x="0" y="0"/>
          <a:ext cx="0" cy="0"/>
          <a:chOff x="0" y="0"/>
          <a:chExt cx="0" cy="0"/>
        </a:xfrm>
      </p:grpSpPr>
      <p:sp>
        <p:nvSpPr>
          <p:cNvPr id="5" name="Picture Placeholder 26"/>
          <p:cNvSpPr>
            <a:spLocks noGrp="1"/>
          </p:cNvSpPr>
          <p:nvPr>
            <p:ph type="pic" sz="quarter" idx="10"/>
          </p:nvPr>
        </p:nvSpPr>
        <p:spPr>
          <a:xfrm>
            <a:off x="3115447" y="3529906"/>
            <a:ext cx="6778196" cy="6656189"/>
          </a:xfrm>
          <a:prstGeom prst="rect">
            <a:avLst/>
          </a:prstGeom>
        </p:spPr>
        <p:txBody>
          <a:bodyPr/>
          <a:lstStyle>
            <a:lvl1pPr marL="0" indent="0">
              <a:buFontTx/>
              <a:buNone/>
              <a:defRPr sz="2400">
                <a:solidFill>
                  <a:schemeClr val="accent2"/>
                </a:solidFill>
                <a:latin typeface="Montserrat Light" panose="00000400000000000000" pitchFamily="50" charset="0"/>
              </a:defRPr>
            </a:lvl1pPr>
          </a:lstStyle>
          <a:p>
            <a:endParaRPr lang="en-US"/>
          </a:p>
        </p:txBody>
      </p:sp>
      <p:sp>
        <p:nvSpPr>
          <p:cNvPr id="4" name="TextBox 3"/>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Arial" panose="020B0604020202020204" pitchFamily="34" charset="0"/>
                <a:cs typeface="Arial" panose="020B0604020202020204" pitchFamily="34" charset="0"/>
              </a:rPr>
              <a:pPr algn="ctr">
                <a:lnSpc>
                  <a:spcPct val="100000"/>
                </a:lnSpc>
                <a:spcAft>
                  <a:spcPts val="3000"/>
                </a:spcAft>
              </a:pPr>
              <a:t>‹#›</a:t>
            </a:fld>
            <a:endParaRPr lang="en-US" sz="2600" b="1">
              <a:solidFill>
                <a:schemeClr val="accent6"/>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C6E7C239-9218-C147-900A-1AD3BC4E5096}"/>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70CF7C9B-29AC-D240-A85E-6861D150872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367679458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5-About US Slide">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3257490" y="3513538"/>
            <a:ext cx="3128210" cy="3128210"/>
          </a:xfrm>
          <a:custGeom>
            <a:avLst/>
            <a:gdLst>
              <a:gd name="connsiteX0" fmla="*/ 1564105 w 3128210"/>
              <a:gd name="connsiteY0" fmla="*/ 0 h 3128210"/>
              <a:gd name="connsiteX1" fmla="*/ 3128210 w 3128210"/>
              <a:gd name="connsiteY1" fmla="*/ 1564105 h 3128210"/>
              <a:gd name="connsiteX2" fmla="*/ 1564105 w 3128210"/>
              <a:gd name="connsiteY2" fmla="*/ 3128210 h 3128210"/>
              <a:gd name="connsiteX3" fmla="*/ 0 w 3128210"/>
              <a:gd name="connsiteY3" fmla="*/ 1564105 h 3128210"/>
              <a:gd name="connsiteX4" fmla="*/ 1564105 w 3128210"/>
              <a:gd name="connsiteY4" fmla="*/ 0 h 31282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28210" h="3128210">
                <a:moveTo>
                  <a:pt x="1564105" y="0"/>
                </a:moveTo>
                <a:cubicBezTo>
                  <a:pt x="2427936" y="0"/>
                  <a:pt x="3128210" y="700274"/>
                  <a:pt x="3128210" y="1564105"/>
                </a:cubicBezTo>
                <a:cubicBezTo>
                  <a:pt x="3128210" y="2427936"/>
                  <a:pt x="2427936" y="3128210"/>
                  <a:pt x="1564105" y="3128210"/>
                </a:cubicBezTo>
                <a:cubicBezTo>
                  <a:pt x="700274" y="3128210"/>
                  <a:pt x="0" y="2427936"/>
                  <a:pt x="0" y="1564105"/>
                </a:cubicBezTo>
                <a:cubicBezTo>
                  <a:pt x="0" y="700274"/>
                  <a:pt x="700274" y="0"/>
                  <a:pt x="1564105" y="0"/>
                </a:cubicBezTo>
                <a:close/>
              </a:path>
            </a:pathLst>
          </a:custGeom>
        </p:spPr>
        <p:txBody>
          <a:bodyPr wrap="square" anchor="ctr" anchorCtr="0">
            <a:noAutofit/>
          </a:bodyPr>
          <a:lstStyle>
            <a:lvl1pPr marL="0" indent="0" algn="ctr">
              <a:buFontTx/>
              <a:buNone/>
              <a:defRPr sz="2400">
                <a:solidFill>
                  <a:schemeClr val="accent2"/>
                </a:solidFill>
                <a:latin typeface="Montserrat Light" panose="00000400000000000000" pitchFamily="50" charset="0"/>
              </a:defRPr>
            </a:lvl1pPr>
          </a:lstStyle>
          <a:p>
            <a:endParaRPr lang="en-US"/>
          </a:p>
        </p:txBody>
      </p:sp>
      <p:sp>
        <p:nvSpPr>
          <p:cNvPr id="4" name="TextBox 3"/>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6" name="TextBox 5">
            <a:extLst>
              <a:ext uri="{FF2B5EF4-FFF2-40B4-BE49-F238E27FC236}">
                <a16:creationId xmlns:a16="http://schemas.microsoft.com/office/drawing/2014/main" id="{6C12BB88-C6C7-104F-9B50-C4D464475568}"/>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48374FDF-B4B7-644F-B289-1C876CFB5FE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53680471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6-Company TImeline Slide 01">
    <p:spTree>
      <p:nvGrpSpPr>
        <p:cNvPr id="1" name=""/>
        <p:cNvGrpSpPr/>
        <p:nvPr/>
      </p:nvGrpSpPr>
      <p:grpSpPr>
        <a:xfrm>
          <a:off x="0" y="0"/>
          <a:ext cx="0" cy="0"/>
          <a:chOff x="0" y="0"/>
          <a:chExt cx="0" cy="0"/>
        </a:xfrm>
      </p:grpSpPr>
      <p:sp>
        <p:nvSpPr>
          <p:cNvPr id="5" name="Picture Placeholder 4"/>
          <p:cNvSpPr>
            <a:spLocks noGrp="1"/>
          </p:cNvSpPr>
          <p:nvPr>
            <p:ph type="pic" sz="quarter" idx="11"/>
          </p:nvPr>
        </p:nvSpPr>
        <p:spPr>
          <a:xfrm>
            <a:off x="10100109" y="4910963"/>
            <a:ext cx="4183782" cy="4183782"/>
          </a:xfrm>
          <a:custGeom>
            <a:avLst/>
            <a:gdLst>
              <a:gd name="connsiteX0" fmla="*/ 2091891 w 4183782"/>
              <a:gd name="connsiteY0" fmla="*/ 0 h 4183782"/>
              <a:gd name="connsiteX1" fmla="*/ 4183782 w 4183782"/>
              <a:gd name="connsiteY1" fmla="*/ 2091891 h 4183782"/>
              <a:gd name="connsiteX2" fmla="*/ 2091891 w 4183782"/>
              <a:gd name="connsiteY2" fmla="*/ 4183782 h 4183782"/>
              <a:gd name="connsiteX3" fmla="*/ 0 w 4183782"/>
              <a:gd name="connsiteY3" fmla="*/ 2091891 h 4183782"/>
              <a:gd name="connsiteX4" fmla="*/ 2091891 w 4183782"/>
              <a:gd name="connsiteY4" fmla="*/ 0 h 4183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83782" h="4183782">
                <a:moveTo>
                  <a:pt x="2091891" y="0"/>
                </a:moveTo>
                <a:cubicBezTo>
                  <a:pt x="3247210" y="0"/>
                  <a:pt x="4183782" y="936572"/>
                  <a:pt x="4183782" y="2091891"/>
                </a:cubicBezTo>
                <a:cubicBezTo>
                  <a:pt x="4183782" y="3247210"/>
                  <a:pt x="3247210" y="4183782"/>
                  <a:pt x="2091891" y="4183782"/>
                </a:cubicBezTo>
                <a:cubicBezTo>
                  <a:pt x="936572" y="4183782"/>
                  <a:pt x="0" y="3247210"/>
                  <a:pt x="0" y="2091891"/>
                </a:cubicBezTo>
                <a:cubicBezTo>
                  <a:pt x="0" y="936572"/>
                  <a:pt x="936572" y="0"/>
                  <a:pt x="2091891" y="0"/>
                </a:cubicBezTo>
                <a:close/>
              </a:path>
            </a:pathLst>
          </a:custGeom>
        </p:spPr>
        <p:txBody>
          <a:bodyPr wrap="square" anchor="ctr" anchorCtr="0">
            <a:noAutofit/>
          </a:bodyPr>
          <a:lstStyle>
            <a:lvl1pPr marL="0" indent="0" algn="ctr">
              <a:buFontTx/>
              <a:buNone/>
              <a:defRPr sz="2400">
                <a:solidFill>
                  <a:schemeClr val="accent2"/>
                </a:solidFill>
                <a:latin typeface="Montserrat Light" panose="00000400000000000000" pitchFamily="50" charset="0"/>
              </a:defRPr>
            </a:lvl1pPr>
          </a:lstStyle>
          <a:p>
            <a:endParaRPr lang="en-US"/>
          </a:p>
        </p:txBody>
      </p:sp>
      <p:sp>
        <p:nvSpPr>
          <p:cNvPr id="4" name="TextBox 3"/>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6" name="TextBox 5">
            <a:extLst>
              <a:ext uri="{FF2B5EF4-FFF2-40B4-BE49-F238E27FC236}">
                <a16:creationId xmlns:a16="http://schemas.microsoft.com/office/drawing/2014/main" id="{717E6ADE-4626-8240-A035-DC160CA15D4B}"/>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A5BD91B8-8F50-C146-954B-CB358E3F3C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150678708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7-Company TImeline Slide 02">
    <p:spTree>
      <p:nvGrpSpPr>
        <p:cNvPr id="1" name=""/>
        <p:cNvGrpSpPr/>
        <p:nvPr/>
      </p:nvGrpSpPr>
      <p:grpSpPr>
        <a:xfrm>
          <a:off x="0" y="0"/>
          <a:ext cx="0" cy="0"/>
          <a:chOff x="0" y="0"/>
          <a:chExt cx="0" cy="0"/>
        </a:xfrm>
      </p:grpSpPr>
      <p:sp>
        <p:nvSpPr>
          <p:cNvPr id="5" name="Picture Placeholder 4"/>
          <p:cNvSpPr>
            <a:spLocks noGrp="1"/>
          </p:cNvSpPr>
          <p:nvPr>
            <p:ph type="pic" sz="quarter" idx="11"/>
          </p:nvPr>
        </p:nvSpPr>
        <p:spPr>
          <a:xfrm>
            <a:off x="10100109" y="1646238"/>
            <a:ext cx="4183782" cy="4183782"/>
          </a:xfrm>
          <a:custGeom>
            <a:avLst/>
            <a:gdLst>
              <a:gd name="connsiteX0" fmla="*/ 2091891 w 4183782"/>
              <a:gd name="connsiteY0" fmla="*/ 0 h 4183782"/>
              <a:gd name="connsiteX1" fmla="*/ 4183782 w 4183782"/>
              <a:gd name="connsiteY1" fmla="*/ 2091891 h 4183782"/>
              <a:gd name="connsiteX2" fmla="*/ 2091891 w 4183782"/>
              <a:gd name="connsiteY2" fmla="*/ 4183782 h 4183782"/>
              <a:gd name="connsiteX3" fmla="*/ 0 w 4183782"/>
              <a:gd name="connsiteY3" fmla="*/ 2091891 h 4183782"/>
              <a:gd name="connsiteX4" fmla="*/ 2091891 w 4183782"/>
              <a:gd name="connsiteY4" fmla="*/ 0 h 4183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83782" h="4183782">
                <a:moveTo>
                  <a:pt x="2091891" y="0"/>
                </a:moveTo>
                <a:cubicBezTo>
                  <a:pt x="3247210" y="0"/>
                  <a:pt x="4183782" y="936572"/>
                  <a:pt x="4183782" y="2091891"/>
                </a:cubicBezTo>
                <a:cubicBezTo>
                  <a:pt x="4183782" y="3247210"/>
                  <a:pt x="3247210" y="4183782"/>
                  <a:pt x="2091891" y="4183782"/>
                </a:cubicBezTo>
                <a:cubicBezTo>
                  <a:pt x="936572" y="4183782"/>
                  <a:pt x="0" y="3247210"/>
                  <a:pt x="0" y="2091891"/>
                </a:cubicBezTo>
                <a:cubicBezTo>
                  <a:pt x="0" y="936572"/>
                  <a:pt x="936572" y="0"/>
                  <a:pt x="2091891" y="0"/>
                </a:cubicBezTo>
                <a:close/>
              </a:path>
            </a:pathLst>
          </a:custGeom>
        </p:spPr>
        <p:txBody>
          <a:bodyPr wrap="square" anchor="ctr" anchorCtr="0">
            <a:noAutofit/>
          </a:bodyPr>
          <a:lstStyle>
            <a:lvl1pPr marL="0" indent="0" algn="ctr">
              <a:buFontTx/>
              <a:buNone/>
              <a:defRPr sz="2400">
                <a:solidFill>
                  <a:schemeClr val="accent2"/>
                </a:solidFill>
                <a:latin typeface="Montserrat Light" panose="00000400000000000000" pitchFamily="50" charset="0"/>
              </a:defRPr>
            </a:lvl1pPr>
          </a:lstStyle>
          <a:p>
            <a:endParaRPr lang="en-US"/>
          </a:p>
        </p:txBody>
      </p:sp>
      <p:sp>
        <p:nvSpPr>
          <p:cNvPr id="8" name="Picture Placeholder 7"/>
          <p:cNvSpPr>
            <a:spLocks noGrp="1"/>
          </p:cNvSpPr>
          <p:nvPr>
            <p:ph type="pic" sz="quarter" idx="12"/>
          </p:nvPr>
        </p:nvSpPr>
        <p:spPr>
          <a:xfrm>
            <a:off x="10100109" y="6785061"/>
            <a:ext cx="4183782" cy="4183782"/>
          </a:xfrm>
          <a:custGeom>
            <a:avLst/>
            <a:gdLst>
              <a:gd name="connsiteX0" fmla="*/ 2091891 w 4183782"/>
              <a:gd name="connsiteY0" fmla="*/ 0 h 4183782"/>
              <a:gd name="connsiteX1" fmla="*/ 4183782 w 4183782"/>
              <a:gd name="connsiteY1" fmla="*/ 2091891 h 4183782"/>
              <a:gd name="connsiteX2" fmla="*/ 2091891 w 4183782"/>
              <a:gd name="connsiteY2" fmla="*/ 4183782 h 4183782"/>
              <a:gd name="connsiteX3" fmla="*/ 0 w 4183782"/>
              <a:gd name="connsiteY3" fmla="*/ 2091891 h 4183782"/>
              <a:gd name="connsiteX4" fmla="*/ 2091891 w 4183782"/>
              <a:gd name="connsiteY4" fmla="*/ 0 h 4183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83782" h="4183782">
                <a:moveTo>
                  <a:pt x="2091891" y="0"/>
                </a:moveTo>
                <a:cubicBezTo>
                  <a:pt x="3247210" y="0"/>
                  <a:pt x="4183782" y="936572"/>
                  <a:pt x="4183782" y="2091891"/>
                </a:cubicBezTo>
                <a:cubicBezTo>
                  <a:pt x="4183782" y="3247210"/>
                  <a:pt x="3247210" y="4183782"/>
                  <a:pt x="2091891" y="4183782"/>
                </a:cubicBezTo>
                <a:cubicBezTo>
                  <a:pt x="936572" y="4183782"/>
                  <a:pt x="0" y="3247210"/>
                  <a:pt x="0" y="2091891"/>
                </a:cubicBezTo>
                <a:cubicBezTo>
                  <a:pt x="0" y="936572"/>
                  <a:pt x="936572" y="0"/>
                  <a:pt x="2091891" y="0"/>
                </a:cubicBezTo>
                <a:close/>
              </a:path>
            </a:pathLst>
          </a:custGeom>
        </p:spPr>
        <p:txBody>
          <a:bodyPr wrap="square" anchor="ctr" anchorCtr="0">
            <a:noAutofit/>
          </a:bodyPr>
          <a:lstStyle>
            <a:lvl1pPr marL="0" indent="0" algn="ctr">
              <a:buFontTx/>
              <a:buNone/>
              <a:defRPr sz="2400">
                <a:solidFill>
                  <a:schemeClr val="accent2"/>
                </a:solidFill>
                <a:latin typeface="Montserrat Light" panose="00000400000000000000" pitchFamily="50" charset="0"/>
              </a:defRPr>
            </a:lvl1pPr>
          </a:lstStyle>
          <a:p>
            <a:endParaRPr lang="en-US"/>
          </a:p>
        </p:txBody>
      </p:sp>
      <p:sp>
        <p:nvSpPr>
          <p:cNvPr id="6" name="TextBox 5"/>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7" name="TextBox 6">
            <a:extLst>
              <a:ext uri="{FF2B5EF4-FFF2-40B4-BE49-F238E27FC236}">
                <a16:creationId xmlns:a16="http://schemas.microsoft.com/office/drawing/2014/main" id="{3B36DD21-5E50-934B-AF50-4BD2E79B77E6}"/>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F5D2DF5F-B88F-4943-A830-2CBA3DF7CD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37866745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08-Company TImeline Slide 03">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10100109" y="4091055"/>
            <a:ext cx="4183782" cy="4183782"/>
          </a:xfrm>
          <a:custGeom>
            <a:avLst/>
            <a:gdLst>
              <a:gd name="connsiteX0" fmla="*/ 2091891 w 4183782"/>
              <a:gd name="connsiteY0" fmla="*/ 0 h 4183782"/>
              <a:gd name="connsiteX1" fmla="*/ 4183782 w 4183782"/>
              <a:gd name="connsiteY1" fmla="*/ 2091891 h 4183782"/>
              <a:gd name="connsiteX2" fmla="*/ 2091891 w 4183782"/>
              <a:gd name="connsiteY2" fmla="*/ 4183782 h 4183782"/>
              <a:gd name="connsiteX3" fmla="*/ 0 w 4183782"/>
              <a:gd name="connsiteY3" fmla="*/ 2091891 h 4183782"/>
              <a:gd name="connsiteX4" fmla="*/ 2091891 w 4183782"/>
              <a:gd name="connsiteY4" fmla="*/ 0 h 4183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83782" h="4183782">
                <a:moveTo>
                  <a:pt x="2091891" y="0"/>
                </a:moveTo>
                <a:cubicBezTo>
                  <a:pt x="3247210" y="0"/>
                  <a:pt x="4183782" y="936572"/>
                  <a:pt x="4183782" y="2091891"/>
                </a:cubicBezTo>
                <a:cubicBezTo>
                  <a:pt x="4183782" y="3247210"/>
                  <a:pt x="3247210" y="4183782"/>
                  <a:pt x="2091891" y="4183782"/>
                </a:cubicBezTo>
                <a:cubicBezTo>
                  <a:pt x="936572" y="4183782"/>
                  <a:pt x="0" y="3247210"/>
                  <a:pt x="0" y="2091891"/>
                </a:cubicBezTo>
                <a:cubicBezTo>
                  <a:pt x="0" y="936572"/>
                  <a:pt x="936572" y="0"/>
                  <a:pt x="2091891" y="0"/>
                </a:cubicBezTo>
                <a:close/>
              </a:path>
            </a:pathLst>
          </a:custGeom>
        </p:spPr>
        <p:txBody>
          <a:bodyPr wrap="square" anchor="ctr" anchorCtr="0">
            <a:noAutofit/>
          </a:bodyPr>
          <a:lstStyle>
            <a:lvl1pPr marL="0" indent="0" algn="ctr">
              <a:buFontTx/>
              <a:buNone/>
              <a:defRPr sz="2400">
                <a:solidFill>
                  <a:schemeClr val="accent2"/>
                </a:solidFill>
                <a:latin typeface="Montserrat Light" panose="00000400000000000000" pitchFamily="50" charset="0"/>
              </a:defRPr>
            </a:lvl1pPr>
          </a:lstStyle>
          <a:p>
            <a:endParaRPr lang="en-US"/>
          </a:p>
        </p:txBody>
      </p:sp>
      <p:sp>
        <p:nvSpPr>
          <p:cNvPr id="4" name="TextBox 3"/>
          <p:cNvSpPr txBox="1"/>
          <p:nvPr userDrawn="1"/>
        </p:nvSpPr>
        <p:spPr>
          <a:xfrm>
            <a:off x="328863" y="6657945"/>
            <a:ext cx="845419" cy="400110"/>
          </a:xfrm>
          <a:prstGeom prst="rect">
            <a:avLst/>
          </a:prstGeom>
          <a:noFill/>
        </p:spPr>
        <p:txBody>
          <a:bodyPr wrap="square" lIns="0" tIns="0" rIns="0" bIns="0" rtlCol="0">
            <a:spAutoFit/>
          </a:bodyPr>
          <a:lstStyle/>
          <a:p>
            <a:pPr algn="ctr">
              <a:lnSpc>
                <a:spcPct val="100000"/>
              </a:lnSpc>
              <a:spcAft>
                <a:spcPts val="3000"/>
              </a:spcAft>
            </a:pPr>
            <a:fld id="{A9B80724-4D91-4673-9A0E-25EB49A8E810}" type="slidenum">
              <a:rPr lang="en-US" sz="2600" b="1" smtClean="0">
                <a:solidFill>
                  <a:schemeClr val="accent6"/>
                </a:solidFill>
                <a:latin typeface="Montserrat SemiBold" panose="00000700000000000000" pitchFamily="50" charset="0"/>
                <a:cs typeface="Poppins" panose="02000000000000000000" pitchFamily="2" charset="0"/>
              </a:rPr>
              <a:pPr algn="ctr">
                <a:lnSpc>
                  <a:spcPct val="100000"/>
                </a:lnSpc>
                <a:spcAft>
                  <a:spcPts val="3000"/>
                </a:spcAft>
              </a:pPr>
              <a:t>‹#›</a:t>
            </a:fld>
            <a:endParaRPr lang="en-US" sz="2600" b="1">
              <a:solidFill>
                <a:schemeClr val="accent6"/>
              </a:solidFill>
              <a:latin typeface="Montserrat SemiBold" panose="00000700000000000000" pitchFamily="50" charset="0"/>
              <a:cs typeface="Poppins" panose="02000000000000000000" pitchFamily="2" charset="0"/>
            </a:endParaRPr>
          </a:p>
        </p:txBody>
      </p:sp>
      <p:sp>
        <p:nvSpPr>
          <p:cNvPr id="5" name="TextBox 4">
            <a:extLst>
              <a:ext uri="{FF2B5EF4-FFF2-40B4-BE49-F238E27FC236}">
                <a16:creationId xmlns:a16="http://schemas.microsoft.com/office/drawing/2014/main" id="{372DDA1A-4AA1-3645-B0B7-5DFDD77A8B78}"/>
              </a:ext>
            </a:extLst>
          </p:cNvPr>
          <p:cNvSpPr txBox="1"/>
          <p:nvPr userDrawn="1"/>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B883FF9C-7E16-4C4B-8746-937D974937E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516292" y="496476"/>
            <a:ext cx="1191308" cy="715627"/>
          </a:xfrm>
          <a:prstGeom prst="rect">
            <a:avLst/>
          </a:prstGeom>
        </p:spPr>
      </p:pic>
    </p:spTree>
    <p:extLst>
      <p:ext uri="{BB962C8B-B14F-4D97-AF65-F5344CB8AC3E}">
        <p14:creationId xmlns:p14="http://schemas.microsoft.com/office/powerpoint/2010/main" val="16907138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extLst mod="1">
    <p:ext uri="{DCECCB84-F9BA-43D5-87BE-67443E8EF086}">
      <p15:sldGuideLst xmlns:p15="http://schemas.microsoft.com/office/powerpoint/2012/main">
        <p15:guide id="1" pos="1056">
          <p15:clr>
            <a:srgbClr val="FBAE40"/>
          </p15:clr>
        </p15:guide>
        <p15:guide id="2" pos="14304">
          <p15:clr>
            <a:srgbClr val="FBAE40"/>
          </p15:clr>
        </p15:guide>
        <p15:guide id="3" orient="horz" pos="7601">
          <p15:clr>
            <a:srgbClr val="FBAE40"/>
          </p15:clr>
        </p15:guide>
        <p15:guide id="4" orient="horz" pos="1037">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5570719"/>
      </p:ext>
    </p:extLst>
  </p:cSld>
  <p:clrMap bg1="lt1" tx1="dk1" bg2="lt2" tx2="dk2" accent1="accent1" accent2="accent2" accent3="accent3" accent4="accent4" accent5="accent5" accent6="accent6" hlink="hlink" folHlink="folHlink"/>
  <p:sldLayoutIdLst>
    <p:sldLayoutId id="2147483683" r:id="rId1"/>
    <p:sldLayoutId id="2147483709" r:id="rId2"/>
    <p:sldLayoutId id="2147483710" r:id="rId3"/>
    <p:sldLayoutId id="2147483682" r:id="rId4"/>
    <p:sldLayoutId id="2147483691" r:id="rId5"/>
    <p:sldLayoutId id="2147483693" r:id="rId6"/>
    <p:sldLayoutId id="2147483713" r:id="rId7"/>
    <p:sldLayoutId id="2147483714" r:id="rId8"/>
    <p:sldLayoutId id="2147483715" r:id="rId9"/>
    <p:sldLayoutId id="2147483730" r:id="rId10"/>
    <p:sldLayoutId id="2147483707" r:id="rId11"/>
    <p:sldLayoutId id="2147483705" r:id="rId12"/>
    <p:sldLayoutId id="2147483712" r:id="rId13"/>
    <p:sldLayoutId id="2147483706" r:id="rId14"/>
    <p:sldLayoutId id="2147483719" r:id="rId15"/>
    <p:sldLayoutId id="2147483716" r:id="rId16"/>
    <p:sldLayoutId id="2147483718" r:id="rId17"/>
    <p:sldLayoutId id="2147483708" r:id="rId18"/>
    <p:sldLayoutId id="2147483692" r:id="rId19"/>
    <p:sldLayoutId id="2147483690" r:id="rId20"/>
    <p:sldLayoutId id="2147483686" r:id="rId21"/>
    <p:sldLayoutId id="2147483720" r:id="rId22"/>
    <p:sldLayoutId id="2147483685" r:id="rId23"/>
    <p:sldLayoutId id="2147483684" r:id="rId24"/>
    <p:sldLayoutId id="2147483689" r:id="rId25"/>
    <p:sldLayoutId id="2147483722" r:id="rId26"/>
    <p:sldLayoutId id="2147483723" r:id="rId27"/>
    <p:sldLayoutId id="2147483721" r:id="rId28"/>
    <p:sldLayoutId id="2147483725" r:id="rId29"/>
    <p:sldLayoutId id="2147483724" r:id="rId30"/>
    <p:sldLayoutId id="2147483726" r:id="rId31"/>
    <p:sldLayoutId id="2147483727" r:id="rId32"/>
    <p:sldLayoutId id="2147483728" r:id="rId33"/>
    <p:sldLayoutId id="2147483729" r:id="rId34"/>
    <p:sldLayoutId id="2147483697" r:id="rId35"/>
    <p:sldLayoutId id="2147483704" r:id="rId36"/>
    <p:sldLayoutId id="2147483702" r:id="rId37"/>
    <p:sldLayoutId id="2147483701" r:id="rId38"/>
    <p:sldLayoutId id="2147483700" r:id="rId39"/>
    <p:sldLayoutId id="2147483699" r:id="rId40"/>
    <p:sldLayoutId id="2147483694" r:id="rId41"/>
    <p:sldLayoutId id="2147483698" r:id="rId42"/>
    <p:sldLayoutId id="2147483717" r:id="rId43"/>
    <p:sldLayoutId id="2147483695" r:id="rId44"/>
    <p:sldLayoutId id="2147483696" r:id="rId45"/>
    <p:sldLayoutId id="2147483731" r:id="rId46"/>
  </p:sldLayoutIdLst>
  <mc:AlternateContent xmlns:mc="http://schemas.openxmlformats.org/markup-compatibility/2006" xmlns:p14="http://schemas.microsoft.com/office/powerpoint/2010/main">
    <mc:Choice Requires="p14">
      <p:transition p14:dur="10"/>
    </mc:Choice>
    <mc:Fallback xmlns="">
      <p:transition/>
    </mc:Fallback>
  </mc:AlternateContent>
  <p:hf sldNum="0" hdr="0" ftr="0" dt="0"/>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6.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emf"/><Relationship Id="rId7" Type="http://schemas.openxmlformats.org/officeDocument/2006/relationships/image" Target="../media/image8.emf"/><Relationship Id="rId2" Type="http://schemas.openxmlformats.org/officeDocument/2006/relationships/image" Target="../media/image3.emf"/><Relationship Id="rId1" Type="http://schemas.openxmlformats.org/officeDocument/2006/relationships/slideLayout" Target="../slideLayouts/slideLayout46.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emf"/><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A5C5D7E-42D0-45EB-B704-367F19B01EDB}"/>
              </a:ext>
            </a:extLst>
          </p:cNvPr>
          <p:cNvSpPr txBox="1"/>
          <p:nvPr/>
        </p:nvSpPr>
        <p:spPr>
          <a:xfrm>
            <a:off x="1010194" y="5307569"/>
            <a:ext cx="21771424" cy="2062103"/>
          </a:xfrm>
          <a:prstGeom prst="rect">
            <a:avLst/>
          </a:prstGeom>
          <a:noFill/>
        </p:spPr>
        <p:txBody>
          <a:bodyPr wrap="square" rtlCol="0">
            <a:spAutoFit/>
          </a:bodyPr>
          <a:lstStyle/>
          <a:p>
            <a:pPr algn="ctr"/>
            <a:r>
              <a:rPr lang="ru-RU" sz="6400" b="1" dirty="0">
                <a:latin typeface="Arial Narrow" panose="020B0606020202030204" pitchFamily="34" charset="0"/>
                <a:cs typeface="Arial" panose="020B0604020202020204" pitchFamily="34" charset="0"/>
              </a:rPr>
              <a:t>Межгосударственная стандартизация. </a:t>
            </a:r>
          </a:p>
          <a:p>
            <a:pPr algn="ctr"/>
            <a:r>
              <a:rPr lang="ru-RU" sz="6400" b="1" dirty="0">
                <a:latin typeface="Arial Narrow" panose="020B0606020202030204" pitchFamily="34" charset="0"/>
                <a:cs typeface="Arial" panose="020B0604020202020204" pitchFamily="34" charset="0"/>
              </a:rPr>
              <a:t>Стратегия стандартизации МГС</a:t>
            </a:r>
            <a:endParaRPr lang="ru-RU" sz="6400" b="1" dirty="0">
              <a:latin typeface="Arial Narrow" panose="020B0606020202030204" pitchFamily="34" charset="0"/>
              <a:cs typeface="Arial" panose="020B0604020202020204" pitchFamily="34" charset="0"/>
            </a:endParaRPr>
          </a:p>
        </p:txBody>
      </p:sp>
      <p:cxnSp>
        <p:nvCxnSpPr>
          <p:cNvPr id="18" name="Straight Connector 3">
            <a:extLst>
              <a:ext uri="{FF2B5EF4-FFF2-40B4-BE49-F238E27FC236}">
                <a16:creationId xmlns:a16="http://schemas.microsoft.com/office/drawing/2014/main" id="{9E026AA4-37D8-4AD7-AD4C-638BEF7B3DDE}"/>
              </a:ext>
            </a:extLst>
          </p:cNvPr>
          <p:cNvCxnSpPr>
            <a:cxnSpLocks/>
          </p:cNvCxnSpPr>
          <p:nvPr/>
        </p:nvCxnSpPr>
        <p:spPr>
          <a:xfrm flipH="1">
            <a:off x="4436831" y="1832452"/>
            <a:ext cx="1994717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3">
            <a:extLst>
              <a:ext uri="{FF2B5EF4-FFF2-40B4-BE49-F238E27FC236}">
                <a16:creationId xmlns:a16="http://schemas.microsoft.com/office/drawing/2014/main" id="{7FA35F34-0092-4F7F-A565-EBE906F1E613}"/>
              </a:ext>
            </a:extLst>
          </p:cNvPr>
          <p:cNvCxnSpPr>
            <a:cxnSpLocks/>
          </p:cNvCxnSpPr>
          <p:nvPr/>
        </p:nvCxnSpPr>
        <p:spPr>
          <a:xfrm flipH="1">
            <a:off x="22781619" y="1832452"/>
            <a:ext cx="160238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22" name="Picture 2" descr="D:\MegaZAG\(TRABAJO)\(GRT Consulting)\GRT_consulting_logo.emf">
            <a:extLst>
              <a:ext uri="{FF2B5EF4-FFF2-40B4-BE49-F238E27FC236}">
                <a16:creationId xmlns:a16="http://schemas.microsoft.com/office/drawing/2014/main" id="{48FC1A58-7EC4-4C01-BD7F-B60DB22579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966" y="1303178"/>
            <a:ext cx="2197588" cy="1058544"/>
          </a:xfrm>
          <a:prstGeom prst="rect">
            <a:avLst/>
          </a:prstGeom>
          <a:noFill/>
          <a:extLst>
            <a:ext uri="{909E8E84-426E-40DD-AFC4-6F175D3DCCD1}">
              <a14:hiddenFill xmlns:a14="http://schemas.microsoft.com/office/drawing/2010/main">
                <a:solidFill>
                  <a:srgbClr val="FFFFFF"/>
                </a:solidFill>
              </a14:hiddenFill>
            </a:ext>
          </a:extLst>
        </p:spPr>
      </p:pic>
      <p:cxnSp>
        <p:nvCxnSpPr>
          <p:cNvPr id="25" name="Straight Connector 3">
            <a:extLst>
              <a:ext uri="{FF2B5EF4-FFF2-40B4-BE49-F238E27FC236}">
                <a16:creationId xmlns:a16="http://schemas.microsoft.com/office/drawing/2014/main" id="{E638A9C8-4481-4802-B9D0-4E8B46B71FFB}"/>
              </a:ext>
            </a:extLst>
          </p:cNvPr>
          <p:cNvCxnSpPr>
            <a:cxnSpLocks/>
          </p:cNvCxnSpPr>
          <p:nvPr/>
        </p:nvCxnSpPr>
        <p:spPr>
          <a:xfrm flipH="1">
            <a:off x="2" y="1832452"/>
            <a:ext cx="160238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144986" y="9366636"/>
            <a:ext cx="7410616" cy="3354765"/>
          </a:xfrm>
          <a:prstGeom prst="rect">
            <a:avLst/>
          </a:prstGeom>
          <a:noFill/>
        </p:spPr>
        <p:txBody>
          <a:bodyPr wrap="square" rtlCol="0">
            <a:spAutoFit/>
          </a:bodyPr>
          <a:lstStyle/>
          <a:p>
            <a:r>
              <a:rPr lang="ru-RU" sz="2800" dirty="0">
                <a:solidFill>
                  <a:schemeClr val="bg1">
                    <a:lumMod val="50000"/>
                  </a:schemeClr>
                </a:solidFill>
                <a:latin typeface="Arial Narrow" panose="020B0606020202030204" pitchFamily="34" charset="0"/>
                <a:cs typeface="Arial" panose="020B0604020202020204" pitchFamily="34" charset="0"/>
              </a:rPr>
              <a:t>Барыкин А.Н,</a:t>
            </a:r>
          </a:p>
          <a:p>
            <a:r>
              <a:rPr lang="ru-RU" sz="2800" dirty="0">
                <a:solidFill>
                  <a:schemeClr val="bg1">
                    <a:lumMod val="50000"/>
                  </a:schemeClr>
                </a:solidFill>
                <a:latin typeface="Arial Narrow" panose="020B0606020202030204" pitchFamily="34" charset="0"/>
                <a:cs typeface="Arial" panose="020B0604020202020204" pitchFamily="34" charset="0"/>
              </a:rPr>
              <a:t>Партнер GRT </a:t>
            </a:r>
            <a:r>
              <a:rPr lang="ru-RU" sz="2800" dirty="0" err="1">
                <a:solidFill>
                  <a:schemeClr val="bg1">
                    <a:lumMod val="50000"/>
                  </a:schemeClr>
                </a:solidFill>
                <a:latin typeface="Arial Narrow" panose="020B0606020202030204" pitchFamily="34" charset="0"/>
                <a:cs typeface="Arial" panose="020B0604020202020204" pitchFamily="34" charset="0"/>
              </a:rPr>
              <a:t>Consulting</a:t>
            </a:r>
            <a:r>
              <a:rPr lang="ru-RU" sz="2800" dirty="0">
                <a:solidFill>
                  <a:schemeClr val="bg1">
                    <a:lumMod val="50000"/>
                  </a:schemeClr>
                </a:solidFill>
                <a:latin typeface="Arial Narrow" panose="020B0606020202030204" pitchFamily="34" charset="0"/>
                <a:cs typeface="Arial" panose="020B0604020202020204" pitchFamily="34" charset="0"/>
              </a:rPr>
              <a:t>,</a:t>
            </a:r>
          </a:p>
          <a:p>
            <a:r>
              <a:rPr lang="ru-RU" sz="2800" dirty="0">
                <a:solidFill>
                  <a:schemeClr val="bg1">
                    <a:lumMod val="50000"/>
                  </a:schemeClr>
                </a:solidFill>
                <a:latin typeface="Arial Narrow" panose="020B0606020202030204" pitchFamily="34" charset="0"/>
                <a:cs typeface="Arial" panose="020B0604020202020204" pitchFamily="34" charset="0"/>
              </a:rPr>
              <a:t>член Научно-технического совета</a:t>
            </a:r>
          </a:p>
          <a:p>
            <a:r>
              <a:rPr lang="ru-RU" sz="2800" dirty="0">
                <a:solidFill>
                  <a:schemeClr val="bg1">
                    <a:lumMod val="50000"/>
                  </a:schemeClr>
                </a:solidFill>
                <a:latin typeface="Arial Narrow" panose="020B0606020202030204" pitchFamily="34" charset="0"/>
                <a:cs typeface="Arial" panose="020B0604020202020204" pitchFamily="34" charset="0"/>
              </a:rPr>
              <a:t>ФГБУ "Институт Стандартизации" </a:t>
            </a:r>
            <a:r>
              <a:rPr lang="ru-RU" sz="2800" dirty="0" err="1">
                <a:solidFill>
                  <a:schemeClr val="bg1">
                    <a:lumMod val="50000"/>
                  </a:schemeClr>
                </a:solidFill>
                <a:latin typeface="Arial Narrow" panose="020B0606020202030204" pitchFamily="34" charset="0"/>
                <a:cs typeface="Arial" panose="020B0604020202020204" pitchFamily="34" charset="0"/>
              </a:rPr>
              <a:t>Росстандарта</a:t>
            </a:r>
            <a:r>
              <a:rPr lang="ru-RU" sz="2800" dirty="0">
                <a:solidFill>
                  <a:schemeClr val="bg1">
                    <a:lumMod val="50000"/>
                  </a:schemeClr>
                </a:solidFill>
                <a:latin typeface="Arial Narrow" panose="020B0606020202030204" pitchFamily="34" charset="0"/>
                <a:cs typeface="Arial" panose="020B0604020202020204" pitchFamily="34" charset="0"/>
              </a:rPr>
              <a:t>, </a:t>
            </a:r>
            <a:r>
              <a:rPr lang="ru-RU" sz="2800" dirty="0" err="1">
                <a:solidFill>
                  <a:schemeClr val="bg1">
                    <a:lumMod val="50000"/>
                  </a:schemeClr>
                </a:solidFill>
                <a:latin typeface="Arial Narrow" panose="020B0606020202030204" pitchFamily="34" charset="0"/>
                <a:cs typeface="Arial" panose="020B0604020202020204" pitchFamily="34" charset="0"/>
              </a:rPr>
              <a:t>к.э.н</a:t>
            </a:r>
            <a:r>
              <a:rPr lang="ru-RU" sz="2800" dirty="0">
                <a:solidFill>
                  <a:schemeClr val="bg1">
                    <a:lumMod val="50000"/>
                  </a:schemeClr>
                </a:solidFill>
                <a:latin typeface="Arial Narrow" panose="020B0606020202030204" pitchFamily="34" charset="0"/>
                <a:cs typeface="Arial" panose="020B0604020202020204" pitchFamily="34" charset="0"/>
              </a:rPr>
              <a:t>, доцент, эксперт по стандартизации</a:t>
            </a:r>
          </a:p>
          <a:p>
            <a:endParaRPr lang="ru-RU" sz="7200"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4178037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27292" y="1025367"/>
            <a:ext cx="18104155" cy="1477328"/>
          </a:xfrm>
          <a:prstGeom prst="rect">
            <a:avLst/>
          </a:prstGeom>
          <a:noFill/>
        </p:spPr>
        <p:txBody>
          <a:bodyPr wrap="square" lIns="0" tIns="0" rIns="0" bIns="0" rtlCol="0">
            <a:spAutoFit/>
          </a:bodyPr>
          <a:lstStyle/>
          <a:p>
            <a:r>
              <a:rPr lang="ru-RU" sz="4800" dirty="0">
                <a:solidFill>
                  <a:schemeClr val="accent1"/>
                </a:solidFill>
                <a:latin typeface="Arial" panose="020B0604020202020204" pitchFamily="34" charset="0"/>
                <a:cs typeface="Arial" panose="020B0604020202020204" pitchFamily="34" charset="0"/>
              </a:rPr>
              <a:t>Анализ систем технического регулирования и стандартизации</a:t>
            </a:r>
            <a:r>
              <a:rPr lang="ru-RU" sz="4800" dirty="0" smtClean="0">
                <a:solidFill>
                  <a:schemeClr val="accent1"/>
                </a:solidFill>
                <a:latin typeface="Arial" panose="020B0604020202020204" pitchFamily="34" charset="0"/>
                <a:cs typeface="Arial" panose="020B0604020202020204" pitchFamily="34" charset="0"/>
              </a:rPr>
              <a:t/>
            </a:r>
            <a:br>
              <a:rPr lang="ru-RU" sz="4800" dirty="0" smtClean="0">
                <a:solidFill>
                  <a:schemeClr val="accent1"/>
                </a:solidFill>
                <a:latin typeface="Arial" panose="020B0604020202020204" pitchFamily="34" charset="0"/>
                <a:cs typeface="Arial" panose="020B0604020202020204" pitchFamily="34" charset="0"/>
              </a:rPr>
            </a:br>
            <a:r>
              <a:rPr lang="ru-RU" sz="4800" dirty="0" smtClean="0">
                <a:solidFill>
                  <a:schemeClr val="accent1"/>
                </a:solidFill>
                <a:latin typeface="Arial" panose="020B0604020202020204" pitchFamily="34" charset="0"/>
                <a:cs typeface="Arial" panose="020B0604020202020204" pitchFamily="34" charset="0"/>
              </a:rPr>
              <a:t>Республики Казахстан</a:t>
            </a:r>
            <a:endParaRPr lang="en-US" sz="48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Объект 2"/>
          <p:cNvSpPr txBox="1">
            <a:spLocks/>
          </p:cNvSpPr>
          <p:nvPr/>
        </p:nvSpPr>
        <p:spPr>
          <a:xfrm>
            <a:off x="8362604" y="3079579"/>
            <a:ext cx="14996161" cy="9788523"/>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200" dirty="0" smtClean="0">
                <a:latin typeface="Arial Narrow" panose="020B0606020202030204" pitchFamily="34" charset="0"/>
                <a:cs typeface="Arial" pitchFamily="34" charset="0"/>
              </a:rPr>
              <a:t>В апреле 2023 года проведен опрос и анкетирование представителей </a:t>
            </a:r>
            <a:r>
              <a:rPr lang="ru-RU" sz="3200" b="1" dirty="0">
                <a:latin typeface="Arial Narrow" panose="020B0606020202030204" pitchFamily="34" charset="0"/>
                <a:cs typeface="Arial" pitchFamily="34" charset="0"/>
              </a:rPr>
              <a:t>Казахстанского института стандартизации и метрологии</a:t>
            </a:r>
            <a:r>
              <a:rPr lang="ru-RU" sz="3200" dirty="0" smtClean="0">
                <a:latin typeface="Arial Narrow" panose="020B0606020202030204" pitchFamily="34" charset="0"/>
                <a:cs typeface="Arial" pitchFamily="34" charset="0"/>
              </a:rPr>
              <a:t>.</a:t>
            </a:r>
          </a:p>
          <a:p>
            <a:pPr marL="0" indent="0">
              <a:buNone/>
            </a:pPr>
            <a:endParaRPr lang="ru-RU" sz="3200" dirty="0">
              <a:latin typeface="Arial Narrow" panose="020B0606020202030204" pitchFamily="34" charset="0"/>
              <a:cs typeface="Arial" pitchFamily="34" charset="0"/>
            </a:endParaRPr>
          </a:p>
          <a:p>
            <a:pPr marL="0" indent="0">
              <a:buNone/>
            </a:pPr>
            <a:r>
              <a:rPr lang="ru-RU" sz="3200" dirty="0" smtClean="0">
                <a:latin typeface="Arial Narrow" panose="020B0606020202030204" pitchFamily="34" charset="0"/>
                <a:cs typeface="Arial" pitchFamily="34" charset="0"/>
              </a:rPr>
              <a:t>Анализ </a:t>
            </a:r>
            <a:r>
              <a:rPr lang="ru-RU" sz="3200" dirty="0">
                <a:latin typeface="Arial Narrow" panose="020B0606020202030204" pitchFamily="34" charset="0"/>
                <a:cs typeface="Arial" pitchFamily="34" charset="0"/>
              </a:rPr>
              <a:t>действующих документов стратегического планирования и смежных нормативных правовых </a:t>
            </a:r>
            <a:r>
              <a:rPr lang="ru-RU" sz="3200" dirty="0" smtClean="0">
                <a:latin typeface="Arial Narrow" panose="020B0606020202030204" pitchFamily="34" charset="0"/>
                <a:cs typeface="Arial" pitchFamily="34" charset="0"/>
              </a:rPr>
              <a:t>актов произведен по следующему массиву документов:</a:t>
            </a:r>
          </a:p>
          <a:p>
            <a:pPr>
              <a:buClr>
                <a:srgbClr val="FF0000"/>
              </a:buClr>
              <a:buFont typeface="Wingdings" panose="05000000000000000000" pitchFamily="2" charset="2"/>
              <a:buChar char="§"/>
            </a:pPr>
            <a:r>
              <a:rPr lang="ru-RU" sz="3200" dirty="0" smtClean="0">
                <a:latin typeface="Arial Narrow" panose="020B0606020202030204" pitchFamily="34" charset="0"/>
                <a:cs typeface="Arial" pitchFamily="34" charset="0"/>
              </a:rPr>
              <a:t>Стратегический </a:t>
            </a:r>
            <a:r>
              <a:rPr lang="ru-RU" sz="3200" dirty="0">
                <a:latin typeface="Arial Narrow" panose="020B0606020202030204" pitchFamily="34" charset="0"/>
                <a:cs typeface="Arial" pitchFamily="34" charset="0"/>
              </a:rPr>
              <a:t>план развития Республики Казахстан до 2025 года, утвержденным Указом Президента Республики Казахстан </a:t>
            </a:r>
            <a:r>
              <a:rPr lang="ru-RU" sz="3200" dirty="0" smtClean="0">
                <a:latin typeface="Arial Narrow" panose="020B0606020202030204" pitchFamily="34" charset="0"/>
                <a:cs typeface="Arial" pitchFamily="34" charset="0"/>
              </a:rPr>
              <a:t>от </a:t>
            </a:r>
            <a:r>
              <a:rPr lang="ru-RU" sz="3200" dirty="0">
                <a:latin typeface="Arial Narrow" panose="020B0606020202030204" pitchFamily="34" charset="0"/>
                <a:cs typeface="Arial" pitchFamily="34" charset="0"/>
              </a:rPr>
              <a:t>15 февраля 2018 г. № 636;</a:t>
            </a:r>
          </a:p>
          <a:p>
            <a:pPr>
              <a:buClr>
                <a:srgbClr val="FF0000"/>
              </a:buClr>
              <a:buFont typeface="Wingdings" panose="05000000000000000000" pitchFamily="2" charset="2"/>
              <a:buChar char="§"/>
            </a:pPr>
            <a:r>
              <a:rPr lang="ru-RU" sz="3200" dirty="0" smtClean="0">
                <a:latin typeface="Arial Narrow" panose="020B0606020202030204" pitchFamily="34" charset="0"/>
                <a:cs typeface="Arial" pitchFamily="34" charset="0"/>
              </a:rPr>
              <a:t>Государственная </a:t>
            </a:r>
            <a:r>
              <a:rPr lang="ru-RU" sz="3200" dirty="0">
                <a:latin typeface="Arial Narrow" panose="020B0606020202030204" pitchFamily="34" charset="0"/>
                <a:cs typeface="Arial" pitchFamily="34" charset="0"/>
              </a:rPr>
              <a:t>программа «Цифровой Казахстан» (утверждена Постановление Правительства Республики Казахстан </a:t>
            </a:r>
            <a:r>
              <a:rPr lang="ru-RU" sz="3200" dirty="0" smtClean="0">
                <a:latin typeface="Arial Narrow" panose="020B0606020202030204" pitchFamily="34" charset="0"/>
                <a:cs typeface="Arial" pitchFamily="34" charset="0"/>
              </a:rPr>
              <a:t>от </a:t>
            </a:r>
            <a:r>
              <a:rPr lang="ru-RU" sz="3200" dirty="0">
                <a:latin typeface="Arial Narrow" panose="020B0606020202030204" pitchFamily="34" charset="0"/>
                <a:cs typeface="Arial" pitchFamily="34" charset="0"/>
              </a:rPr>
              <a:t>12 декабря 2017 г. № 827);</a:t>
            </a:r>
          </a:p>
          <a:p>
            <a:pPr>
              <a:buClr>
                <a:srgbClr val="FF0000"/>
              </a:buClr>
              <a:buFont typeface="Wingdings" panose="05000000000000000000" pitchFamily="2" charset="2"/>
              <a:buChar char="§"/>
            </a:pPr>
            <a:r>
              <a:rPr lang="ru-RU" sz="3200" dirty="0" smtClean="0">
                <a:latin typeface="Arial Narrow" panose="020B0606020202030204" pitchFamily="34" charset="0"/>
                <a:cs typeface="Arial" pitchFamily="34" charset="0"/>
              </a:rPr>
              <a:t>Стратегия </a:t>
            </a:r>
            <a:r>
              <a:rPr lang="ru-RU" sz="3200" dirty="0">
                <a:latin typeface="Arial Narrow" panose="020B0606020202030204" pitchFamily="34" charset="0"/>
                <a:cs typeface="Arial" pitchFamily="34" charset="0"/>
              </a:rPr>
              <a:t>«Казахстан-2050»: новый политический курс состоявшегося государства (Послание Президента Республики Казахстан - Лидера Нации Н.А. Назарбаева народу Казахстана, г. Астана, 14 декабря 2012 года);</a:t>
            </a:r>
          </a:p>
          <a:p>
            <a:pPr>
              <a:buClr>
                <a:srgbClr val="FF0000"/>
              </a:buClr>
              <a:buFont typeface="Wingdings" panose="05000000000000000000" pitchFamily="2" charset="2"/>
              <a:buChar char="§"/>
            </a:pPr>
            <a:r>
              <a:rPr lang="ru-RU" sz="3200" dirty="0" smtClean="0">
                <a:latin typeface="Arial Narrow" panose="020B0606020202030204" pitchFamily="34" charset="0"/>
                <a:cs typeface="Arial" pitchFamily="34" charset="0"/>
              </a:rPr>
              <a:t>Закон </a:t>
            </a:r>
            <a:r>
              <a:rPr lang="ru-RU" sz="3200" dirty="0">
                <a:latin typeface="Arial Narrow" panose="020B0606020202030204" pitchFamily="34" charset="0"/>
                <a:cs typeface="Arial" pitchFamily="34" charset="0"/>
              </a:rPr>
              <a:t>Республики Казахстан от 27 декабря 2021 года № 86-VIІ «О промышленной политике»;</a:t>
            </a:r>
          </a:p>
          <a:p>
            <a:pPr>
              <a:buClr>
                <a:srgbClr val="FF0000"/>
              </a:buClr>
              <a:buFont typeface="Wingdings" panose="05000000000000000000" pitchFamily="2" charset="2"/>
              <a:buChar char="§"/>
            </a:pPr>
            <a:r>
              <a:rPr lang="ru-RU" sz="3200" dirty="0" smtClean="0">
                <a:latin typeface="Arial Narrow" panose="020B0606020202030204" pitchFamily="34" charset="0"/>
                <a:cs typeface="Arial" pitchFamily="34" charset="0"/>
              </a:rPr>
              <a:t>План </a:t>
            </a:r>
            <a:r>
              <a:rPr lang="ru-RU" sz="3200" dirty="0">
                <a:latin typeface="Arial Narrow" panose="020B0606020202030204" pitchFamily="34" charset="0"/>
                <a:cs typeface="Arial" pitchFamily="34" charset="0"/>
              </a:rPr>
              <a:t>разработки технических регламентов Республики Казахстан</a:t>
            </a:r>
            <a:r>
              <a:rPr lang="ru-RU" sz="3200" dirty="0" smtClean="0">
                <a:latin typeface="Arial Narrow" panose="020B0606020202030204" pitchFamily="34" charset="0"/>
                <a:cs typeface="Arial" pitchFamily="34" charset="0"/>
              </a:rPr>
              <a:t> </a:t>
            </a:r>
            <a:r>
              <a:rPr lang="ru-RU" sz="3200" dirty="0">
                <a:latin typeface="Arial Narrow" panose="020B0606020202030204" pitchFamily="34" charset="0"/>
                <a:cs typeface="Arial" pitchFamily="34" charset="0"/>
              </a:rPr>
              <a:t>(приказ Министра торговли и интеграции Республики Казахстан от 15 октября 2021 г. № 562-НК).</a:t>
            </a:r>
          </a:p>
          <a:p>
            <a:pPr>
              <a:buClr>
                <a:srgbClr val="FF0000"/>
              </a:buClr>
              <a:buFont typeface="Wingdings" panose="05000000000000000000" pitchFamily="2" charset="2"/>
              <a:buChar char="§"/>
            </a:pPr>
            <a:endParaRPr lang="ru-RU" sz="3000" dirty="0">
              <a:latin typeface="Arial Narrow" panose="020B0606020202030204" pitchFamily="34" charset="0"/>
              <a:cs typeface="Arial" pitchFamily="34" charset="0"/>
            </a:endParaRPr>
          </a:p>
        </p:txBody>
      </p:sp>
      <p:pic>
        <p:nvPicPr>
          <p:cNvPr id="3" name="Picture 6" descr="Flag of Kazakhstan.sv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27292" y="3079579"/>
            <a:ext cx="4920170" cy="2612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18499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60791" y="1086922"/>
            <a:ext cx="18104155" cy="1354217"/>
          </a:xfrm>
          <a:prstGeom prst="rect">
            <a:avLst/>
          </a:prstGeom>
          <a:noFill/>
        </p:spPr>
        <p:txBody>
          <a:bodyPr wrap="square" lIns="0" tIns="0" rIns="0" bIns="0" rtlCol="0">
            <a:spAutoFit/>
          </a:bodyPr>
          <a:lstStyle/>
          <a:p>
            <a:r>
              <a:rPr lang="ru-RU" sz="4400" dirty="0" smtClean="0">
                <a:solidFill>
                  <a:schemeClr val="accent1"/>
                </a:solidFill>
                <a:latin typeface="Arial" panose="020B0604020202020204" pitchFamily="34" charset="0"/>
                <a:cs typeface="Arial" panose="020B0604020202020204" pitchFamily="34" charset="0"/>
              </a:rPr>
              <a:t>Ключевые моменты, выявленные при анализе систем технического регулирования и стандартизации Республики Казахстан (1/2)</a:t>
            </a:r>
            <a:endParaRPr lang="en-US" sz="44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Объект 2"/>
          <p:cNvSpPr txBox="1">
            <a:spLocks/>
          </p:cNvSpPr>
          <p:nvPr/>
        </p:nvSpPr>
        <p:spPr>
          <a:xfrm>
            <a:off x="1674814" y="3079580"/>
            <a:ext cx="10295513" cy="9638894"/>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000" dirty="0" smtClean="0">
                <a:solidFill>
                  <a:srgbClr val="FF0000"/>
                </a:solidFill>
                <a:latin typeface="Arial Narrow" panose="020B0606020202030204" pitchFamily="34" charset="0"/>
                <a:cs typeface="Arial" pitchFamily="34" charset="0"/>
              </a:rPr>
              <a:t>Общее</a:t>
            </a:r>
          </a:p>
          <a:p>
            <a:pPr marL="0" indent="0">
              <a:buNone/>
            </a:pPr>
            <a:r>
              <a:rPr lang="ru-RU" sz="3000" dirty="0" smtClean="0">
                <a:latin typeface="Arial Narrow" panose="020B0606020202030204" pitchFamily="34" charset="0"/>
                <a:cs typeface="Arial" pitchFamily="34" charset="0"/>
              </a:rPr>
              <a:t>В </a:t>
            </a:r>
            <a:r>
              <a:rPr lang="ru-RU" sz="3000" dirty="0">
                <a:latin typeface="Arial Narrow" panose="020B0606020202030204" pitchFamily="34" charset="0"/>
                <a:cs typeface="Arial" pitchFamily="34" charset="0"/>
              </a:rPr>
              <a:t>документах стратегического планирования Республики Казахстан мероприятия по стандартизации и техническому регулированию отражены преимущественно в</a:t>
            </a:r>
            <a:r>
              <a:rPr lang="ru-RU" sz="3000" b="1" dirty="0">
                <a:latin typeface="Arial Narrow" panose="020B0606020202030204" pitchFamily="34" charset="0"/>
                <a:cs typeface="Arial" pitchFamily="34" charset="0"/>
              </a:rPr>
              <a:t> </a:t>
            </a:r>
            <a:r>
              <a:rPr lang="ru-RU" sz="3000" b="1" dirty="0" err="1">
                <a:latin typeface="Arial Narrow" panose="020B0606020202030204" pitchFamily="34" charset="0"/>
                <a:cs typeface="Arial" pitchFamily="34" charset="0"/>
              </a:rPr>
              <a:t>верхнеуровневых</a:t>
            </a:r>
            <a:r>
              <a:rPr lang="ru-RU" sz="3000" b="1" dirty="0">
                <a:latin typeface="Arial Narrow" panose="020B0606020202030204" pitchFamily="34" charset="0"/>
                <a:cs typeface="Arial" pitchFamily="34" charset="0"/>
              </a:rPr>
              <a:t> формулировках </a:t>
            </a:r>
            <a:r>
              <a:rPr lang="ru-RU" sz="3000" dirty="0">
                <a:latin typeface="Arial Narrow" panose="020B0606020202030204" pitchFamily="34" charset="0"/>
                <a:cs typeface="Arial" pitchFamily="34" charset="0"/>
              </a:rPr>
              <a:t>и во многом пересекаются с инициативами по развитию </a:t>
            </a:r>
            <a:r>
              <a:rPr lang="ru-RU" sz="3000" b="1" dirty="0">
                <a:latin typeface="Arial Narrow" panose="020B0606020202030204" pitchFamily="34" charset="0"/>
                <a:cs typeface="Arial" pitchFamily="34" charset="0"/>
              </a:rPr>
              <a:t>национальной инфраструктуры </a:t>
            </a:r>
            <a:r>
              <a:rPr lang="ru-RU" sz="3000" b="1" dirty="0" smtClean="0">
                <a:latin typeface="Arial Narrow" panose="020B0606020202030204" pitchFamily="34" charset="0"/>
                <a:cs typeface="Arial" pitchFamily="34" charset="0"/>
              </a:rPr>
              <a:t>качества</a:t>
            </a:r>
            <a:r>
              <a:rPr lang="ru-RU" sz="3000" dirty="0" smtClean="0">
                <a:latin typeface="Arial Narrow" panose="020B0606020202030204" pitchFamily="34" charset="0"/>
                <a:cs typeface="Arial" pitchFamily="34" charset="0"/>
              </a:rPr>
              <a:t>.</a:t>
            </a:r>
          </a:p>
          <a:p>
            <a:pPr marL="0" indent="0">
              <a:buNone/>
            </a:pPr>
            <a:r>
              <a:rPr lang="ru-RU" sz="3000" dirty="0" smtClean="0">
                <a:latin typeface="Arial Narrow" panose="020B0606020202030204" pitchFamily="34" charset="0"/>
                <a:cs typeface="Arial" pitchFamily="34" charset="0"/>
              </a:rPr>
              <a:t>Программные </a:t>
            </a:r>
            <a:r>
              <a:rPr lang="ru-RU" sz="3000" dirty="0">
                <a:latin typeface="Arial Narrow" panose="020B0606020202030204" pitchFamily="34" charset="0"/>
                <a:cs typeface="Arial" pitchFamily="34" charset="0"/>
              </a:rPr>
              <a:t>документы по развитию систем технического регулирования и стандартизации утратили силу до 2020 года и на момент 2023 года аналогичные документы не приняты, что свидетельствует </a:t>
            </a:r>
            <a:r>
              <a:rPr lang="ru-RU" sz="3000" b="1" dirty="0">
                <a:latin typeface="Arial Narrow" panose="020B0606020202030204" pitchFamily="34" charset="0"/>
                <a:cs typeface="Arial" pitchFamily="34" charset="0"/>
              </a:rPr>
              <a:t>о снижении роли </a:t>
            </a:r>
            <a:r>
              <a:rPr lang="ru-RU" sz="3000" b="1" dirty="0" smtClean="0">
                <a:latin typeface="Arial Narrow" panose="020B0606020202030204" pitchFamily="34" charset="0"/>
                <a:cs typeface="Arial" pitchFamily="34" charset="0"/>
              </a:rPr>
              <a:t>технического регулирования и стандартизации</a:t>
            </a:r>
            <a:r>
              <a:rPr lang="ru-RU" sz="3000" dirty="0" smtClean="0">
                <a:latin typeface="Arial Narrow" panose="020B0606020202030204" pitchFamily="34" charset="0"/>
                <a:cs typeface="Arial" pitchFamily="34" charset="0"/>
              </a:rPr>
              <a:t> </a:t>
            </a:r>
            <a:r>
              <a:rPr lang="ru-RU" sz="3000" dirty="0">
                <a:latin typeface="Arial Narrow" panose="020B0606020202030204" pitchFamily="34" charset="0"/>
                <a:cs typeface="Arial" pitchFamily="34" charset="0"/>
              </a:rPr>
              <a:t>в реализации государственной политики</a:t>
            </a:r>
            <a:r>
              <a:rPr lang="ru-RU" sz="3000" dirty="0" smtClean="0">
                <a:latin typeface="Arial Narrow" panose="020B0606020202030204" pitchFamily="34" charset="0"/>
                <a:cs typeface="Arial" pitchFamily="34" charset="0"/>
              </a:rPr>
              <a:t>.</a:t>
            </a:r>
          </a:p>
          <a:p>
            <a:pPr marL="0" indent="0">
              <a:buNone/>
            </a:pPr>
            <a:r>
              <a:rPr lang="ru-RU" sz="3000" dirty="0" smtClean="0">
                <a:solidFill>
                  <a:srgbClr val="FF0000"/>
                </a:solidFill>
                <a:latin typeface="Arial Narrow" panose="020B0606020202030204" pitchFamily="34" charset="0"/>
                <a:cs typeface="Arial" pitchFamily="34" charset="0"/>
              </a:rPr>
              <a:t>Антикризисное </a:t>
            </a:r>
            <a:r>
              <a:rPr lang="ru-RU" sz="3000" dirty="0">
                <a:solidFill>
                  <a:srgbClr val="FF0000"/>
                </a:solidFill>
                <a:latin typeface="Arial Narrow" panose="020B0606020202030204" pitchFamily="34" charset="0"/>
                <a:cs typeface="Arial" pitchFamily="34" charset="0"/>
              </a:rPr>
              <a:t>управление</a:t>
            </a:r>
          </a:p>
          <a:p>
            <a:pPr marL="0" indent="0">
              <a:buNone/>
            </a:pPr>
            <a:r>
              <a:rPr lang="ru-RU" sz="3000" dirty="0" smtClean="0">
                <a:latin typeface="Arial Narrow" panose="020B0606020202030204" pitchFamily="34" charset="0"/>
                <a:cs typeface="Arial" pitchFamily="34" charset="0"/>
              </a:rPr>
              <a:t>НПА</a:t>
            </a:r>
            <a:r>
              <a:rPr lang="ru-RU" sz="3000" dirty="0">
                <a:latin typeface="Arial Narrow" panose="020B0606020202030204" pitchFamily="34" charset="0"/>
                <a:cs typeface="Arial" pitchFamily="34" charset="0"/>
              </a:rPr>
              <a:t>, </a:t>
            </a:r>
            <a:r>
              <a:rPr lang="ru-RU" sz="3000" dirty="0" smtClean="0">
                <a:latin typeface="Arial Narrow" panose="020B0606020202030204" pitchFamily="34" charset="0"/>
                <a:cs typeface="Arial" pitchFamily="34" charset="0"/>
              </a:rPr>
              <a:t>направленные </a:t>
            </a:r>
            <a:r>
              <a:rPr lang="ru-RU" sz="3000" dirty="0">
                <a:latin typeface="Arial Narrow" panose="020B0606020202030204" pitchFamily="34" charset="0"/>
                <a:cs typeface="Arial" pitchFamily="34" charset="0"/>
              </a:rPr>
              <a:t>на преодоление кризисных ситуаций в экономике, в рамках национального законодательства </a:t>
            </a:r>
            <a:r>
              <a:rPr lang="ru-RU" sz="3000" b="1" dirty="0">
                <a:latin typeface="Arial Narrow" panose="020B0606020202030204" pitchFamily="34" charset="0"/>
                <a:cs typeface="Arial" pitchFamily="34" charset="0"/>
              </a:rPr>
              <a:t>не </a:t>
            </a:r>
            <a:r>
              <a:rPr lang="ru-RU" sz="3000" b="1" dirty="0" smtClean="0">
                <a:latin typeface="Arial Narrow" panose="020B0606020202030204" pitchFamily="34" charset="0"/>
                <a:cs typeface="Arial" pitchFamily="34" charset="0"/>
              </a:rPr>
              <a:t>выявлены</a:t>
            </a:r>
            <a:r>
              <a:rPr lang="ru-RU" sz="3000" dirty="0" smtClean="0">
                <a:latin typeface="Arial Narrow" panose="020B0606020202030204" pitchFamily="34" charset="0"/>
                <a:cs typeface="Arial" pitchFamily="34" charset="0"/>
              </a:rPr>
              <a:t>.</a:t>
            </a:r>
          </a:p>
          <a:p>
            <a:pPr marL="0" indent="0">
              <a:buNone/>
            </a:pPr>
            <a:endParaRPr lang="ru-RU" sz="3000" dirty="0">
              <a:latin typeface="Arial Narrow" panose="020B0606020202030204" pitchFamily="34" charset="0"/>
              <a:cs typeface="Arial" pitchFamily="34" charset="0"/>
            </a:endParaRPr>
          </a:p>
        </p:txBody>
      </p:sp>
      <p:sp>
        <p:nvSpPr>
          <p:cNvPr id="8" name="Объект 2"/>
          <p:cNvSpPr txBox="1">
            <a:spLocks/>
          </p:cNvSpPr>
          <p:nvPr/>
        </p:nvSpPr>
        <p:spPr>
          <a:xfrm>
            <a:off x="13016145" y="2916097"/>
            <a:ext cx="10292742" cy="9638894"/>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000" dirty="0">
                <a:solidFill>
                  <a:srgbClr val="FF0000"/>
                </a:solidFill>
                <a:latin typeface="Arial Narrow" panose="020B0606020202030204" pitchFamily="34" charset="0"/>
                <a:cs typeface="Arial" pitchFamily="34" charset="0"/>
              </a:rPr>
              <a:t>Техническое регулирование </a:t>
            </a:r>
          </a:p>
          <a:p>
            <a:pPr marL="0" indent="0">
              <a:buNone/>
            </a:pPr>
            <a:r>
              <a:rPr lang="ru-RU" sz="3000" dirty="0">
                <a:latin typeface="Arial Narrow" panose="020B0606020202030204" pitchFamily="34" charset="0"/>
                <a:cs typeface="Arial" pitchFamily="34" charset="0"/>
              </a:rPr>
              <a:t>Система технического регулирования Республики Казахстан </a:t>
            </a:r>
            <a:r>
              <a:rPr lang="ru-RU" sz="3000" b="1" dirty="0">
                <a:latin typeface="Arial Narrow" panose="020B0606020202030204" pitchFamily="34" charset="0"/>
                <a:cs typeface="Arial" pitchFamily="34" charset="0"/>
              </a:rPr>
              <a:t>идет по пути усиления государственного контроля и надзора</a:t>
            </a:r>
            <a:r>
              <a:rPr lang="ru-RU" sz="3000" dirty="0">
                <a:latin typeface="Arial Narrow" panose="020B0606020202030204" pitchFamily="34" charset="0"/>
                <a:cs typeface="Arial" pitchFamily="34" charset="0"/>
              </a:rPr>
              <a:t>.</a:t>
            </a:r>
          </a:p>
          <a:p>
            <a:pPr marL="0" indent="0">
              <a:buNone/>
            </a:pPr>
            <a:r>
              <a:rPr lang="ru-RU" sz="3000" dirty="0">
                <a:latin typeface="Arial Narrow" panose="020B0606020202030204" pitchFamily="34" charset="0"/>
                <a:cs typeface="Arial" pitchFamily="34" charset="0"/>
              </a:rPr>
              <a:t>В 2021 году начата </a:t>
            </a:r>
            <a:r>
              <a:rPr lang="ru-RU" sz="3000" b="1" dirty="0">
                <a:latin typeface="Arial Narrow" panose="020B0606020202030204" pitchFamily="34" charset="0"/>
                <a:cs typeface="Arial" pitchFamily="34" charset="0"/>
              </a:rPr>
              <a:t>работа по анализу практики применения положений технических регламентов </a:t>
            </a:r>
            <a:r>
              <a:rPr lang="ru-RU" sz="3000" dirty="0">
                <a:latin typeface="Arial Narrow" panose="020B0606020202030204" pitchFamily="34" charset="0"/>
                <a:cs typeface="Arial" pitchFamily="34" charset="0"/>
              </a:rPr>
              <a:t>в Республике Казахстан, а также </a:t>
            </a:r>
            <a:r>
              <a:rPr lang="ru-RU" sz="3000" b="1" dirty="0">
                <a:latin typeface="Arial Narrow" panose="020B0606020202030204" pitchFamily="34" charset="0"/>
                <a:cs typeface="Arial" pitchFamily="34" charset="0"/>
              </a:rPr>
              <a:t>принят стратегический документ по разработке технических </a:t>
            </a:r>
            <a:r>
              <a:rPr lang="ru-RU" sz="3000" b="1" dirty="0" smtClean="0">
                <a:latin typeface="Arial Narrow" panose="020B0606020202030204" pitchFamily="34" charset="0"/>
                <a:cs typeface="Arial" pitchFamily="34" charset="0"/>
              </a:rPr>
              <a:t>регламентов</a:t>
            </a:r>
            <a:r>
              <a:rPr lang="ru-RU" sz="3000" dirty="0" smtClean="0">
                <a:latin typeface="Arial Narrow" panose="020B0606020202030204" pitchFamily="34" charset="0"/>
                <a:cs typeface="Arial" pitchFamily="34" charset="0"/>
              </a:rPr>
              <a:t>* согласно </a:t>
            </a:r>
            <a:r>
              <a:rPr lang="ru-RU" sz="3000" dirty="0">
                <a:latin typeface="Arial Narrow" panose="020B0606020202030204" pitchFamily="34" charset="0"/>
                <a:cs typeface="Arial" pitchFamily="34" charset="0"/>
              </a:rPr>
              <a:t>которому планируется разработка двух технических регламентов на табачную продукцию и угли, а также планируется пересмотр трех технических регламентов.</a:t>
            </a:r>
          </a:p>
          <a:p>
            <a:pPr marL="0" indent="0">
              <a:buNone/>
            </a:pPr>
            <a:r>
              <a:rPr lang="ru-RU" sz="3000" b="1" dirty="0">
                <a:latin typeface="Arial Narrow" panose="020B0606020202030204" pitchFamily="34" charset="0"/>
                <a:cs typeface="Arial" pitchFamily="34" charset="0"/>
              </a:rPr>
              <a:t>Перечень объектов обязательного подтверждения соответствия </a:t>
            </a:r>
            <a:r>
              <a:rPr lang="ru-RU" sz="3000" dirty="0">
                <a:latin typeface="Arial Narrow" panose="020B0606020202030204" pitchFamily="34" charset="0"/>
                <a:cs typeface="Arial" pitchFamily="34" charset="0"/>
              </a:rPr>
              <a:t>Национальной системы подтверждения соответствия Республики Казахстан </a:t>
            </a:r>
            <a:r>
              <a:rPr lang="ru-RU" sz="3000" b="1" dirty="0">
                <a:latin typeface="Arial Narrow" panose="020B0606020202030204" pitchFamily="34" charset="0"/>
                <a:cs typeface="Arial" pitchFamily="34" charset="0"/>
              </a:rPr>
              <a:t>утратил силу </a:t>
            </a:r>
            <a:r>
              <a:rPr lang="ru-RU" sz="3000" dirty="0">
                <a:latin typeface="Arial Narrow" panose="020B0606020202030204" pitchFamily="34" charset="0"/>
                <a:cs typeface="Arial" pitchFamily="34" charset="0"/>
              </a:rPr>
              <a:t>в 2020 году и на момент 2023 года </a:t>
            </a:r>
            <a:r>
              <a:rPr lang="ru-RU" sz="3000" b="1" dirty="0">
                <a:latin typeface="Arial Narrow" panose="020B0606020202030204" pitchFamily="34" charset="0"/>
                <a:cs typeface="Arial" pitchFamily="34" charset="0"/>
              </a:rPr>
              <a:t>не </a:t>
            </a:r>
            <a:r>
              <a:rPr lang="ru-RU" sz="3000" b="1" dirty="0" smtClean="0">
                <a:latin typeface="Arial Narrow" panose="020B0606020202030204" pitchFamily="34" charset="0"/>
                <a:cs typeface="Arial" pitchFamily="34" charset="0"/>
              </a:rPr>
              <a:t>утвержден</a:t>
            </a:r>
            <a:r>
              <a:rPr lang="ru-RU" sz="3000" dirty="0" smtClean="0">
                <a:latin typeface="Arial Narrow" panose="020B0606020202030204" pitchFamily="34" charset="0"/>
                <a:cs typeface="Arial" pitchFamily="34" charset="0"/>
              </a:rPr>
              <a:t>.</a:t>
            </a:r>
            <a:endParaRPr lang="ru-RU" sz="3000" dirty="0" smtClean="0">
              <a:solidFill>
                <a:srgbClr val="FF0000"/>
              </a:solidFill>
              <a:latin typeface="Arial Narrow" panose="020B0606020202030204" pitchFamily="34" charset="0"/>
              <a:cs typeface="Arial" pitchFamily="34" charset="0"/>
            </a:endParaRPr>
          </a:p>
          <a:p>
            <a:pPr marL="0" indent="0">
              <a:buNone/>
            </a:pPr>
            <a:r>
              <a:rPr lang="ru-RU" sz="3000" dirty="0" smtClean="0">
                <a:solidFill>
                  <a:srgbClr val="FF0000"/>
                </a:solidFill>
                <a:latin typeface="Arial Narrow" panose="020B0606020202030204" pitchFamily="34" charset="0"/>
                <a:cs typeface="Arial" pitchFamily="34" charset="0"/>
              </a:rPr>
              <a:t>Стандартизация</a:t>
            </a:r>
          </a:p>
          <a:p>
            <a:pPr marL="0" indent="0">
              <a:buNone/>
            </a:pPr>
            <a:r>
              <a:rPr lang="ru-RU" sz="3000" dirty="0" smtClean="0">
                <a:latin typeface="Arial Narrow" panose="020B0606020202030204" pitchFamily="34" charset="0"/>
                <a:cs typeface="Arial" pitchFamily="34" charset="0"/>
              </a:rPr>
              <a:t>Для </a:t>
            </a:r>
            <a:r>
              <a:rPr lang="ru-RU" sz="3000" dirty="0">
                <a:latin typeface="Arial Narrow" panose="020B0606020202030204" pitchFamily="34" charset="0"/>
                <a:cs typeface="Arial" pitchFamily="34" charset="0"/>
              </a:rPr>
              <a:t>Республики Казахстан актуальным является разработка стандартов в области передовых </a:t>
            </a:r>
            <a:r>
              <a:rPr lang="ru-RU" sz="3000" b="1" dirty="0">
                <a:latin typeface="Arial Narrow" panose="020B0606020202030204" pitchFamily="34" charset="0"/>
                <a:cs typeface="Arial" pitchFamily="34" charset="0"/>
              </a:rPr>
              <a:t>цифровых </a:t>
            </a:r>
            <a:r>
              <a:rPr lang="ru-RU" sz="3000" b="1" dirty="0" smtClean="0">
                <a:latin typeface="Arial Narrow" panose="020B0606020202030204" pitchFamily="34" charset="0"/>
                <a:cs typeface="Arial" pitchFamily="34" charset="0"/>
              </a:rPr>
              <a:t>технологий и «зеленых» технологий</a:t>
            </a:r>
            <a:r>
              <a:rPr lang="ru-RU" sz="3000" dirty="0" smtClean="0">
                <a:latin typeface="Arial Narrow" panose="020B0606020202030204" pitchFamily="34" charset="0"/>
                <a:cs typeface="Arial" pitchFamily="34" charset="0"/>
              </a:rPr>
              <a:t>.</a:t>
            </a:r>
            <a:endParaRPr lang="ru-RU" sz="3000" dirty="0">
              <a:latin typeface="Arial Narrow" panose="020B0606020202030204" pitchFamily="34" charset="0"/>
              <a:cs typeface="Arial" pitchFamily="34" charset="0"/>
            </a:endParaRPr>
          </a:p>
          <a:p>
            <a:pPr marL="0" indent="0">
              <a:buNone/>
            </a:pPr>
            <a:endParaRPr lang="ru-RU" sz="3000" dirty="0">
              <a:latin typeface="Arial Narrow" panose="020B0606020202030204" pitchFamily="34" charset="0"/>
              <a:cs typeface="Arial" pitchFamily="34" charset="0"/>
            </a:endParaRPr>
          </a:p>
        </p:txBody>
      </p:sp>
      <p:sp>
        <p:nvSpPr>
          <p:cNvPr id="6" name="Прямоугольник 5"/>
          <p:cNvSpPr/>
          <p:nvPr/>
        </p:nvSpPr>
        <p:spPr>
          <a:xfrm>
            <a:off x="1674813" y="12083408"/>
            <a:ext cx="17611900" cy="461665"/>
          </a:xfrm>
          <a:prstGeom prst="rect">
            <a:avLst/>
          </a:prstGeom>
        </p:spPr>
        <p:txBody>
          <a:bodyPr wrap="square">
            <a:spAutoFit/>
          </a:bodyPr>
          <a:lstStyle/>
          <a:p>
            <a:r>
              <a:rPr lang="ru-RU" sz="2400" dirty="0">
                <a:latin typeface="Arial Narrow" panose="020B0606020202030204" pitchFamily="34" charset="0"/>
                <a:cs typeface="Arial" pitchFamily="34" charset="0"/>
              </a:rPr>
              <a:t>*План разработки технических регламентов РК (приказ Министра торговли и интеграции Республики Казахстан от 15 октября 2021 г. № 562-НК) </a:t>
            </a:r>
          </a:p>
        </p:txBody>
      </p:sp>
    </p:spTree>
    <p:extLst>
      <p:ext uri="{BB962C8B-B14F-4D97-AF65-F5344CB8AC3E}">
        <p14:creationId xmlns:p14="http://schemas.microsoft.com/office/powerpoint/2010/main" val="18632805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60791" y="1086922"/>
            <a:ext cx="18104155" cy="1354217"/>
          </a:xfrm>
          <a:prstGeom prst="rect">
            <a:avLst/>
          </a:prstGeom>
          <a:noFill/>
        </p:spPr>
        <p:txBody>
          <a:bodyPr wrap="square" lIns="0" tIns="0" rIns="0" bIns="0" rtlCol="0">
            <a:spAutoFit/>
          </a:bodyPr>
          <a:lstStyle/>
          <a:p>
            <a:r>
              <a:rPr lang="ru-RU" sz="4400" dirty="0" smtClean="0">
                <a:solidFill>
                  <a:schemeClr val="accent1"/>
                </a:solidFill>
                <a:latin typeface="Arial" panose="020B0604020202020204" pitchFamily="34" charset="0"/>
                <a:cs typeface="Arial" panose="020B0604020202020204" pitchFamily="34" charset="0"/>
              </a:rPr>
              <a:t>Ключевые моменты, выявленные при анализе систем технического регулирования и стандартизации Республики Казахстан (2/2)</a:t>
            </a:r>
            <a:endParaRPr lang="en-US" sz="44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Объект 2"/>
          <p:cNvSpPr txBox="1">
            <a:spLocks/>
          </p:cNvSpPr>
          <p:nvPr/>
        </p:nvSpPr>
        <p:spPr>
          <a:xfrm>
            <a:off x="1674812" y="2979825"/>
            <a:ext cx="10910657" cy="9788523"/>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200" dirty="0">
                <a:solidFill>
                  <a:srgbClr val="FF0000"/>
                </a:solidFill>
                <a:latin typeface="Arial Narrow" panose="020B0606020202030204" pitchFamily="34" charset="0"/>
                <a:cs typeface="Arial" pitchFamily="34" charset="0"/>
              </a:rPr>
              <a:t>Согласно проведенному анкетированию:</a:t>
            </a:r>
          </a:p>
          <a:p>
            <a:pPr>
              <a:lnSpc>
                <a:spcPct val="70000"/>
              </a:lnSpc>
              <a:buClr>
                <a:srgbClr val="FF0000"/>
              </a:buClr>
              <a:buFont typeface="Wingdings" panose="05000000000000000000" pitchFamily="2" charset="2"/>
              <a:buChar char="§"/>
            </a:pPr>
            <a:r>
              <a:rPr lang="ru-RU" sz="3200" dirty="0" smtClean="0">
                <a:latin typeface="Arial Narrow" panose="020B0606020202030204" pitchFamily="34" charset="0"/>
                <a:cs typeface="Arial" pitchFamily="34" charset="0"/>
              </a:rPr>
              <a:t>Наиболее </a:t>
            </a:r>
            <a:r>
              <a:rPr lang="ru-RU" sz="3200" dirty="0">
                <a:latin typeface="Arial Narrow" panose="020B0606020202030204" pitchFamily="34" charset="0"/>
                <a:cs typeface="Arial" pitchFamily="34" charset="0"/>
              </a:rPr>
              <a:t>приоритетными направлениями в работах по техническому регулированию является </a:t>
            </a:r>
            <a:r>
              <a:rPr lang="ru-RU" sz="3200" b="1" dirty="0">
                <a:latin typeface="Arial Narrow" panose="020B0606020202030204" pitchFamily="34" charset="0"/>
                <a:cs typeface="Arial" pitchFamily="34" charset="0"/>
              </a:rPr>
              <a:t>реализация целей ООН в области устойчивого развития и уточнение процедуры ускоренного принятия изменений к ТР, перечням стандартов</a:t>
            </a:r>
            <a:r>
              <a:rPr lang="ru-RU" sz="3200" dirty="0">
                <a:latin typeface="Arial Narrow" panose="020B0606020202030204" pitchFamily="34" charset="0"/>
                <a:cs typeface="Arial" pitchFamily="34" charset="0"/>
              </a:rPr>
              <a:t>.</a:t>
            </a:r>
          </a:p>
          <a:p>
            <a:pPr>
              <a:lnSpc>
                <a:spcPct val="70000"/>
              </a:lnSpc>
              <a:buClr>
                <a:srgbClr val="FF0000"/>
              </a:buClr>
              <a:buFont typeface="Wingdings" panose="05000000000000000000" pitchFamily="2" charset="2"/>
              <a:buChar char="§"/>
            </a:pPr>
            <a:r>
              <a:rPr lang="ru-RU" sz="3200" dirty="0" smtClean="0">
                <a:latin typeface="Arial Narrow" panose="020B0606020202030204" pitchFamily="34" charset="0"/>
                <a:cs typeface="Arial" pitchFamily="34" charset="0"/>
              </a:rPr>
              <a:t>Приоритетными направлением в работах по стандартизации является </a:t>
            </a:r>
            <a:r>
              <a:rPr lang="ru-RU" sz="3200" b="1" dirty="0">
                <a:latin typeface="Arial Narrow" panose="020B0606020202030204" pitchFamily="34" charset="0"/>
                <a:cs typeface="Arial" pitchFamily="34" charset="0"/>
              </a:rPr>
              <a:t>реализация целей ООН в сфере устойчивого развития, обеспечение безопасности товаров/работ и услуг, обеспечение реализации минимальных государственных социальных стандартов (гарантий).</a:t>
            </a:r>
            <a:r>
              <a:rPr lang="ru-RU" sz="3200" dirty="0" smtClean="0">
                <a:latin typeface="Arial Narrow" panose="020B0606020202030204" pitchFamily="34" charset="0"/>
                <a:cs typeface="Arial" pitchFamily="34" charset="0"/>
              </a:rPr>
              <a:t> </a:t>
            </a:r>
            <a:endParaRPr lang="ru-RU" sz="3200" dirty="0">
              <a:latin typeface="Arial Narrow" panose="020B0606020202030204" pitchFamily="34" charset="0"/>
              <a:cs typeface="Arial" pitchFamily="34" charset="0"/>
            </a:endParaRPr>
          </a:p>
        </p:txBody>
      </p:sp>
      <p:sp>
        <p:nvSpPr>
          <p:cNvPr id="7" name="Объект 2"/>
          <p:cNvSpPr txBox="1">
            <a:spLocks/>
          </p:cNvSpPr>
          <p:nvPr/>
        </p:nvSpPr>
        <p:spPr>
          <a:xfrm>
            <a:off x="12585469" y="3098974"/>
            <a:ext cx="10910657" cy="9788523"/>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70000"/>
              </a:lnSpc>
              <a:buClr>
                <a:srgbClr val="FF0000"/>
              </a:buClr>
              <a:buFont typeface="Wingdings" panose="05000000000000000000" pitchFamily="2" charset="2"/>
              <a:buChar char="§"/>
            </a:pPr>
            <a:endParaRPr lang="ru-RU" sz="3200" dirty="0" smtClean="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3200" dirty="0" smtClean="0">
                <a:latin typeface="Arial Narrow" panose="020B0606020202030204" pitchFamily="34" charset="0"/>
                <a:cs typeface="Arial" pitchFamily="34" charset="0"/>
              </a:rPr>
              <a:t>Основным </a:t>
            </a:r>
            <a:r>
              <a:rPr lang="ru-RU" sz="3200" dirty="0">
                <a:latin typeface="Arial Narrow" panose="020B0606020202030204" pitchFamily="34" charset="0"/>
                <a:cs typeface="Arial" pitchFamily="34" charset="0"/>
              </a:rPr>
              <a:t>направлением развития системы технического регулирования респонденты называют </a:t>
            </a:r>
            <a:r>
              <a:rPr lang="ru-RU" sz="3200" b="1" dirty="0" smtClean="0">
                <a:latin typeface="Arial Narrow" panose="020B0606020202030204" pitchFamily="34" charset="0"/>
                <a:cs typeface="Arial" pitchFamily="34" charset="0"/>
              </a:rPr>
              <a:t>государственный </a:t>
            </a:r>
            <a:r>
              <a:rPr lang="ru-RU" sz="3200" b="1" dirty="0">
                <a:latin typeface="Arial Narrow" panose="020B0606020202030204" pitchFamily="34" charset="0"/>
                <a:cs typeface="Arial" pitchFamily="34" charset="0"/>
              </a:rPr>
              <a:t>контроль и оценку соответствия</a:t>
            </a:r>
            <a:r>
              <a:rPr lang="ru-RU" sz="3200" dirty="0" smtClean="0">
                <a:latin typeface="Arial Narrow" panose="020B0606020202030204" pitchFamily="34" charset="0"/>
                <a:cs typeface="Arial" pitchFamily="34" charset="0"/>
              </a:rPr>
              <a:t>.</a:t>
            </a:r>
            <a:endParaRPr lang="ru-RU" sz="32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3200" dirty="0">
                <a:latin typeface="Arial Narrow" panose="020B0606020202030204" pitchFamily="34" charset="0"/>
                <a:cs typeface="Arial" pitchFamily="34" charset="0"/>
              </a:rPr>
              <a:t>Основным направлением развития системы стандартизации респонденты называют </a:t>
            </a:r>
            <a:r>
              <a:rPr lang="ru-RU" sz="3200" b="1" dirty="0">
                <a:latin typeface="Arial Narrow" panose="020B0606020202030204" pitchFamily="34" charset="0"/>
                <a:cs typeface="Arial" pitchFamily="34" charset="0"/>
              </a:rPr>
              <a:t>содействие целям Стратегического планом развития Республики Казахстан до 2025 года, </a:t>
            </a:r>
            <a:r>
              <a:rPr lang="ru-RU" sz="3200" dirty="0">
                <a:latin typeface="Arial Narrow" panose="020B0606020202030204" pitchFamily="34" charset="0"/>
                <a:cs typeface="Arial" pitchFamily="34" charset="0"/>
              </a:rPr>
              <a:t>в том числе по </a:t>
            </a:r>
            <a:r>
              <a:rPr lang="ru-RU" sz="3200" dirty="0" err="1">
                <a:latin typeface="Arial Narrow" panose="020B0606020202030204" pitchFamily="34" charset="0"/>
                <a:cs typeface="Arial" pitchFamily="34" charset="0"/>
              </a:rPr>
              <a:t>цифровизации</a:t>
            </a:r>
            <a:r>
              <a:rPr lang="ru-RU" sz="3200" dirty="0">
                <a:latin typeface="Arial Narrow" panose="020B0606020202030204" pitchFamily="34" charset="0"/>
                <a:cs typeface="Arial" pitchFamily="34" charset="0"/>
              </a:rPr>
              <a:t>, развитию возобновляемых источников энергии, развитие взаимосвязанных стандартов, реализующих обязательные требования и др</a:t>
            </a:r>
            <a:r>
              <a:rPr lang="ru-RU" sz="3200" dirty="0" smtClean="0">
                <a:latin typeface="Arial Narrow" panose="020B0606020202030204" pitchFamily="34" charset="0"/>
                <a:cs typeface="Arial" pitchFamily="34" charset="0"/>
              </a:rPr>
              <a:t>.</a:t>
            </a:r>
            <a:endParaRPr lang="ru-RU" sz="3600" dirty="0">
              <a:latin typeface="Arial Narrow" panose="020B0606020202030204" pitchFamily="34" charset="0"/>
              <a:cs typeface="Arial" pitchFamily="34" charset="0"/>
            </a:endParaRPr>
          </a:p>
        </p:txBody>
      </p:sp>
    </p:spTree>
    <p:extLst>
      <p:ext uri="{BB962C8B-B14F-4D97-AF65-F5344CB8AC3E}">
        <p14:creationId xmlns:p14="http://schemas.microsoft.com/office/powerpoint/2010/main" val="12479594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27292" y="1025367"/>
            <a:ext cx="18104155" cy="1477328"/>
          </a:xfrm>
          <a:prstGeom prst="rect">
            <a:avLst/>
          </a:prstGeom>
          <a:noFill/>
        </p:spPr>
        <p:txBody>
          <a:bodyPr wrap="square" lIns="0" tIns="0" rIns="0" bIns="0" rtlCol="0">
            <a:spAutoFit/>
          </a:bodyPr>
          <a:lstStyle/>
          <a:p>
            <a:r>
              <a:rPr lang="ru-RU" sz="4800" dirty="0">
                <a:solidFill>
                  <a:schemeClr val="accent1"/>
                </a:solidFill>
                <a:latin typeface="Arial" panose="020B0604020202020204" pitchFamily="34" charset="0"/>
                <a:cs typeface="Arial" panose="020B0604020202020204" pitchFamily="34" charset="0"/>
              </a:rPr>
              <a:t>Анализ систем технического регулирования и стандартизации</a:t>
            </a:r>
            <a:r>
              <a:rPr lang="ru-RU" sz="4800" dirty="0" smtClean="0">
                <a:solidFill>
                  <a:schemeClr val="accent1"/>
                </a:solidFill>
                <a:latin typeface="Arial" panose="020B0604020202020204" pitchFamily="34" charset="0"/>
                <a:cs typeface="Arial" panose="020B0604020202020204" pitchFamily="34" charset="0"/>
              </a:rPr>
              <a:t/>
            </a:r>
            <a:br>
              <a:rPr lang="ru-RU" sz="4800" dirty="0" smtClean="0">
                <a:solidFill>
                  <a:schemeClr val="accent1"/>
                </a:solidFill>
                <a:latin typeface="Arial" panose="020B0604020202020204" pitchFamily="34" charset="0"/>
                <a:cs typeface="Arial" panose="020B0604020202020204" pitchFamily="34" charset="0"/>
              </a:rPr>
            </a:br>
            <a:r>
              <a:rPr lang="ru-RU" sz="4800" dirty="0" err="1" smtClean="0">
                <a:solidFill>
                  <a:schemeClr val="accent1"/>
                </a:solidFill>
                <a:latin typeface="Arial" panose="020B0604020202020204" pitchFamily="34" charset="0"/>
                <a:cs typeface="Arial" panose="020B0604020202020204" pitchFamily="34" charset="0"/>
              </a:rPr>
              <a:t>Кыргызской</a:t>
            </a:r>
            <a:r>
              <a:rPr lang="ru-RU" sz="4800" dirty="0" smtClean="0">
                <a:solidFill>
                  <a:schemeClr val="accent1"/>
                </a:solidFill>
                <a:latin typeface="Arial" panose="020B0604020202020204" pitchFamily="34" charset="0"/>
                <a:cs typeface="Arial" panose="020B0604020202020204" pitchFamily="34" charset="0"/>
              </a:rPr>
              <a:t> Республики</a:t>
            </a:r>
            <a:endParaRPr lang="en-US" sz="48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Объект 2"/>
          <p:cNvSpPr txBox="1">
            <a:spLocks/>
          </p:cNvSpPr>
          <p:nvPr/>
        </p:nvSpPr>
        <p:spPr>
          <a:xfrm>
            <a:off x="7847215" y="3079579"/>
            <a:ext cx="15511550" cy="9788523"/>
          </a:xfrm>
          <a:prstGeom prst="rect">
            <a:avLst/>
          </a:prstGeom>
        </p:spPr>
        <p:txBody>
          <a:bodyPr>
            <a:normAutofit lnSpcReduction="10000"/>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000" dirty="0" smtClean="0">
                <a:latin typeface="Arial Narrow" panose="020B0606020202030204" pitchFamily="34" charset="0"/>
                <a:cs typeface="Arial" pitchFamily="34" charset="0"/>
              </a:rPr>
              <a:t>В апреле 2023 года проведен опрос и анкетирование представителей </a:t>
            </a:r>
            <a:r>
              <a:rPr lang="ru-RU" sz="3000" b="1" dirty="0">
                <a:latin typeface="Arial Narrow" panose="020B0606020202030204" pitchFamily="34" charset="0"/>
                <a:cs typeface="Arial" pitchFamily="34" charset="0"/>
              </a:rPr>
              <a:t>Центра по стандартизации и метрологии при Министерстве экономики и коммерции </a:t>
            </a:r>
            <a:r>
              <a:rPr lang="ru-RU" sz="3000" b="1" dirty="0" err="1">
                <a:latin typeface="Arial Narrow" panose="020B0606020202030204" pitchFamily="34" charset="0"/>
                <a:cs typeface="Arial" pitchFamily="34" charset="0"/>
              </a:rPr>
              <a:t>Кыргызской</a:t>
            </a:r>
            <a:r>
              <a:rPr lang="ru-RU" sz="3000" b="1" dirty="0">
                <a:latin typeface="Arial Narrow" panose="020B0606020202030204" pitchFamily="34" charset="0"/>
                <a:cs typeface="Arial" pitchFamily="34" charset="0"/>
              </a:rPr>
              <a:t> Республики</a:t>
            </a:r>
            <a:r>
              <a:rPr lang="ru-RU" sz="3000" dirty="0" smtClean="0">
                <a:latin typeface="Arial Narrow" panose="020B0606020202030204" pitchFamily="34" charset="0"/>
                <a:cs typeface="Arial" pitchFamily="34" charset="0"/>
              </a:rPr>
              <a:t>.</a:t>
            </a:r>
          </a:p>
          <a:p>
            <a:pPr marL="0" indent="0">
              <a:buNone/>
            </a:pPr>
            <a:endParaRPr lang="ru-RU" sz="3000" dirty="0">
              <a:latin typeface="Arial Narrow" panose="020B0606020202030204" pitchFamily="34" charset="0"/>
              <a:cs typeface="Arial" pitchFamily="34" charset="0"/>
            </a:endParaRPr>
          </a:p>
          <a:p>
            <a:pPr marL="0" indent="0">
              <a:buNone/>
            </a:pPr>
            <a:r>
              <a:rPr lang="ru-RU" sz="3000" dirty="0" smtClean="0">
                <a:latin typeface="Arial Narrow" panose="020B0606020202030204" pitchFamily="34" charset="0"/>
                <a:cs typeface="Arial" pitchFamily="34" charset="0"/>
              </a:rPr>
              <a:t>Анализ </a:t>
            </a:r>
            <a:r>
              <a:rPr lang="ru-RU" sz="3000" dirty="0">
                <a:latin typeface="Arial Narrow" panose="020B0606020202030204" pitchFamily="34" charset="0"/>
                <a:cs typeface="Arial" pitchFamily="34" charset="0"/>
              </a:rPr>
              <a:t>действующих документов стратегического планирования и смежных нормативных правовых </a:t>
            </a:r>
            <a:r>
              <a:rPr lang="ru-RU" sz="3000" dirty="0" smtClean="0">
                <a:latin typeface="Arial Narrow" panose="020B0606020202030204" pitchFamily="34" charset="0"/>
                <a:cs typeface="Arial" pitchFamily="34" charset="0"/>
              </a:rPr>
              <a:t>актов произведен по следующему массиву документов:</a:t>
            </a:r>
          </a:p>
          <a:p>
            <a:pPr>
              <a:buClr>
                <a:srgbClr val="FF0000"/>
              </a:buClr>
              <a:buFont typeface="Wingdings" panose="05000000000000000000" pitchFamily="2" charset="2"/>
              <a:buChar char="§"/>
            </a:pPr>
            <a:r>
              <a:rPr lang="ru-RU" sz="3000" dirty="0" smtClean="0">
                <a:latin typeface="Arial Narrow" panose="020B0606020202030204" pitchFamily="34" charset="0"/>
                <a:cs typeface="Arial" pitchFamily="34" charset="0"/>
              </a:rPr>
              <a:t>Национальная </a:t>
            </a:r>
            <a:r>
              <a:rPr lang="ru-RU" sz="3000" dirty="0">
                <a:latin typeface="Arial Narrow" panose="020B0606020202030204" pitchFamily="34" charset="0"/>
                <a:cs typeface="Arial" pitchFamily="34" charset="0"/>
              </a:rPr>
              <a:t>программа развития </a:t>
            </a:r>
            <a:r>
              <a:rPr lang="ru-RU" sz="3000" dirty="0" err="1">
                <a:latin typeface="Arial Narrow" panose="020B0606020202030204" pitchFamily="34" charset="0"/>
                <a:cs typeface="Arial" pitchFamily="34" charset="0"/>
              </a:rPr>
              <a:t>Кыргызской</a:t>
            </a:r>
            <a:r>
              <a:rPr lang="ru-RU" sz="3000" dirty="0">
                <a:latin typeface="Arial Narrow" panose="020B0606020202030204" pitchFamily="34" charset="0"/>
                <a:cs typeface="Arial" pitchFamily="34" charset="0"/>
              </a:rPr>
              <a:t> Республики до 2026 года (Указ Президента </a:t>
            </a:r>
            <a:r>
              <a:rPr lang="ru-RU" sz="3000" dirty="0" err="1">
                <a:latin typeface="Arial Narrow" panose="020B0606020202030204" pitchFamily="34" charset="0"/>
                <a:cs typeface="Arial" pitchFamily="34" charset="0"/>
              </a:rPr>
              <a:t>Кыргызской</a:t>
            </a:r>
            <a:r>
              <a:rPr lang="ru-RU" sz="3000" dirty="0">
                <a:latin typeface="Arial Narrow" panose="020B0606020202030204" pitchFamily="34" charset="0"/>
                <a:cs typeface="Arial" pitchFamily="34" charset="0"/>
              </a:rPr>
              <a:t> Республики от 12 октября 2021 г. № 435);</a:t>
            </a:r>
          </a:p>
          <a:p>
            <a:pPr>
              <a:buClr>
                <a:srgbClr val="FF0000"/>
              </a:buClr>
              <a:buFont typeface="Wingdings" panose="05000000000000000000" pitchFamily="2" charset="2"/>
              <a:buChar char="§"/>
            </a:pPr>
            <a:r>
              <a:rPr lang="ru-RU" sz="3000" dirty="0" smtClean="0">
                <a:latin typeface="Arial Narrow" panose="020B0606020202030204" pitchFamily="34" charset="0"/>
                <a:cs typeface="Arial" pitchFamily="34" charset="0"/>
              </a:rPr>
              <a:t>Проект </a:t>
            </a:r>
            <a:r>
              <a:rPr lang="ru-RU" sz="3000" dirty="0">
                <a:latin typeface="Arial Narrow" panose="020B0606020202030204" pitchFamily="34" charset="0"/>
                <a:cs typeface="Arial" pitchFamily="34" charset="0"/>
              </a:rPr>
              <a:t>постановления Кабинета Министров </a:t>
            </a:r>
            <a:r>
              <a:rPr lang="ru-RU" sz="3000" dirty="0" err="1">
                <a:latin typeface="Arial Narrow" panose="020B0606020202030204" pitchFamily="34" charset="0"/>
                <a:cs typeface="Arial" pitchFamily="34" charset="0"/>
              </a:rPr>
              <a:t>Кыргызской</a:t>
            </a:r>
            <a:r>
              <a:rPr lang="ru-RU" sz="3000" dirty="0">
                <a:latin typeface="Arial Narrow" panose="020B0606020202030204" pitchFamily="34" charset="0"/>
                <a:cs typeface="Arial" pitchFamily="34" charset="0"/>
              </a:rPr>
              <a:t> Республики «Об утверждении национальной экспортной программы «Сделано в Кыргызстане» на 2023-2026 годы» (от 6 февраля 2023 г.);</a:t>
            </a:r>
          </a:p>
          <a:p>
            <a:pPr>
              <a:buClr>
                <a:srgbClr val="FF0000"/>
              </a:buClr>
              <a:buFont typeface="Wingdings" panose="05000000000000000000" pitchFamily="2" charset="2"/>
              <a:buChar char="§"/>
            </a:pPr>
            <a:r>
              <a:rPr lang="ru-RU" sz="3000" dirty="0" smtClean="0">
                <a:latin typeface="Arial Narrow" panose="020B0606020202030204" pitchFamily="34" charset="0"/>
                <a:cs typeface="Arial" pitchFamily="34" charset="0"/>
              </a:rPr>
              <a:t>Закон </a:t>
            </a:r>
            <a:r>
              <a:rPr lang="ru-RU" sz="3000" dirty="0" err="1">
                <a:latin typeface="Arial Narrow" panose="020B0606020202030204" pitchFamily="34" charset="0"/>
                <a:cs typeface="Arial" pitchFamily="34" charset="0"/>
              </a:rPr>
              <a:t>Кыргызской</a:t>
            </a:r>
            <a:r>
              <a:rPr lang="ru-RU" sz="3000" dirty="0">
                <a:latin typeface="Arial Narrow" panose="020B0606020202030204" pitchFamily="34" charset="0"/>
                <a:cs typeface="Arial" pitchFamily="34" charset="0"/>
              </a:rPr>
              <a:t> Республики от 2 августа 2016 года № 160 «О промышленной безопасности опасных производственных объектов»;</a:t>
            </a:r>
          </a:p>
          <a:p>
            <a:pPr>
              <a:buClr>
                <a:srgbClr val="FF0000"/>
              </a:buClr>
              <a:buFont typeface="Wingdings" panose="05000000000000000000" pitchFamily="2" charset="2"/>
              <a:buChar char="§"/>
            </a:pPr>
            <a:r>
              <a:rPr lang="ru-RU" sz="3000" dirty="0" smtClean="0">
                <a:latin typeface="Arial Narrow" panose="020B0606020202030204" pitchFamily="34" charset="0"/>
                <a:cs typeface="Arial" pitchFamily="34" charset="0"/>
              </a:rPr>
              <a:t>Стратегия </a:t>
            </a:r>
            <a:r>
              <a:rPr lang="ru-RU" sz="3000" dirty="0">
                <a:latin typeface="Arial Narrow" panose="020B0606020202030204" pitchFamily="34" charset="0"/>
                <a:cs typeface="Arial" pitchFamily="34" charset="0"/>
              </a:rPr>
              <a:t>устойчивого развития промышленности </a:t>
            </a:r>
            <a:r>
              <a:rPr lang="ru-RU" sz="3000" dirty="0" err="1">
                <a:latin typeface="Arial Narrow" panose="020B0606020202030204" pitchFamily="34" charset="0"/>
                <a:cs typeface="Arial" pitchFamily="34" charset="0"/>
              </a:rPr>
              <a:t>Кыргызской</a:t>
            </a:r>
            <a:r>
              <a:rPr lang="ru-RU" sz="3000" dirty="0">
                <a:latin typeface="Arial Narrow" panose="020B0606020202030204" pitchFamily="34" charset="0"/>
                <a:cs typeface="Arial" pitchFamily="34" charset="0"/>
              </a:rPr>
              <a:t> Республики на 2019-2023 годы (Приложение 1к постановлению Правительства </a:t>
            </a:r>
            <a:r>
              <a:rPr lang="ru-RU" sz="3000" dirty="0" err="1">
                <a:latin typeface="Arial Narrow" panose="020B0606020202030204" pitchFamily="34" charset="0"/>
                <a:cs typeface="Arial" pitchFamily="34" charset="0"/>
              </a:rPr>
              <a:t>Кыргызской</a:t>
            </a:r>
            <a:r>
              <a:rPr lang="ru-RU" sz="3000" dirty="0">
                <a:latin typeface="Arial Narrow" panose="020B0606020202030204" pitchFamily="34" charset="0"/>
                <a:cs typeface="Arial" pitchFamily="34" charset="0"/>
              </a:rPr>
              <a:t> Республики от 27 сентября 2019 года № 502);</a:t>
            </a:r>
          </a:p>
          <a:p>
            <a:pPr>
              <a:buClr>
                <a:srgbClr val="FF0000"/>
              </a:buClr>
              <a:buFont typeface="Wingdings" panose="05000000000000000000" pitchFamily="2" charset="2"/>
              <a:buChar char="§"/>
            </a:pPr>
            <a:r>
              <a:rPr lang="ru-RU" sz="3000" dirty="0" smtClean="0">
                <a:latin typeface="Arial Narrow" panose="020B0606020202030204" pitchFamily="34" charset="0"/>
                <a:cs typeface="Arial" pitchFamily="34" charset="0"/>
              </a:rPr>
              <a:t>Национальная </a:t>
            </a:r>
            <a:r>
              <a:rPr lang="ru-RU" sz="3000" dirty="0">
                <a:latin typeface="Arial Narrow" panose="020B0606020202030204" pitchFamily="34" charset="0"/>
                <a:cs typeface="Arial" pitchFamily="34" charset="0"/>
              </a:rPr>
              <a:t>стратегия развития </a:t>
            </a:r>
            <a:r>
              <a:rPr lang="ru-RU" sz="3000" dirty="0" err="1">
                <a:latin typeface="Arial Narrow" panose="020B0606020202030204" pitchFamily="34" charset="0"/>
                <a:cs typeface="Arial" pitchFamily="34" charset="0"/>
              </a:rPr>
              <a:t>Кыргызской</a:t>
            </a:r>
            <a:r>
              <a:rPr lang="ru-RU" sz="3000" dirty="0">
                <a:latin typeface="Arial Narrow" panose="020B0606020202030204" pitchFamily="34" charset="0"/>
                <a:cs typeface="Arial" pitchFamily="34" charset="0"/>
              </a:rPr>
              <a:t> Республики на 2018-2040 годы (Указ Президента </a:t>
            </a:r>
            <a:r>
              <a:rPr lang="ru-RU" sz="3000" dirty="0" err="1">
                <a:latin typeface="Arial Narrow" panose="020B0606020202030204" pitchFamily="34" charset="0"/>
                <a:cs typeface="Arial" pitchFamily="34" charset="0"/>
              </a:rPr>
              <a:t>Кыргызской</a:t>
            </a:r>
            <a:r>
              <a:rPr lang="ru-RU" sz="3000" dirty="0">
                <a:latin typeface="Arial Narrow" panose="020B0606020202030204" pitchFamily="34" charset="0"/>
                <a:cs typeface="Arial" pitchFamily="34" charset="0"/>
              </a:rPr>
              <a:t> Республики от 31 октября 2018 г. УП № 221);</a:t>
            </a:r>
          </a:p>
          <a:p>
            <a:pPr>
              <a:buClr>
                <a:srgbClr val="FF0000"/>
              </a:buClr>
              <a:buFont typeface="Wingdings" panose="05000000000000000000" pitchFamily="2" charset="2"/>
              <a:buChar char="§"/>
            </a:pPr>
            <a:r>
              <a:rPr lang="ru-RU" sz="3000" dirty="0" smtClean="0">
                <a:latin typeface="Arial Narrow" panose="020B0606020202030204" pitchFamily="34" charset="0"/>
                <a:cs typeface="Arial" pitchFamily="34" charset="0"/>
              </a:rPr>
              <a:t>Стратегический </a:t>
            </a:r>
            <a:r>
              <a:rPr lang="ru-RU" sz="3000" dirty="0">
                <a:latin typeface="Arial Narrow" panose="020B0606020202030204" pitchFamily="34" charset="0"/>
                <a:cs typeface="Arial" pitchFamily="34" charset="0"/>
              </a:rPr>
              <a:t>план для </a:t>
            </a:r>
            <a:r>
              <a:rPr lang="ru-RU" sz="3000" dirty="0" err="1">
                <a:latin typeface="Arial Narrow" panose="020B0606020202030204" pitchFamily="34" charset="0"/>
                <a:cs typeface="Arial" pitchFamily="34" charset="0"/>
              </a:rPr>
              <a:t>Кыргызской</a:t>
            </a:r>
            <a:r>
              <a:rPr lang="ru-RU" sz="3000" dirty="0">
                <a:latin typeface="Arial Narrow" panose="020B0606020202030204" pitchFamily="34" charset="0"/>
                <a:cs typeface="Arial" pitchFamily="34" charset="0"/>
              </a:rPr>
              <a:t> Республики (2023–2027 гг.), принятый Всемирной продовольственной программой 3 октября 2022 </a:t>
            </a:r>
            <a:r>
              <a:rPr lang="ru-RU" sz="3000" dirty="0" smtClean="0">
                <a:latin typeface="Arial Narrow" panose="020B0606020202030204" pitchFamily="34" charset="0"/>
                <a:cs typeface="Arial" pitchFamily="34" charset="0"/>
              </a:rPr>
              <a:t>года.</a:t>
            </a:r>
            <a:endParaRPr lang="ru-RU" sz="3000" dirty="0">
              <a:latin typeface="Arial Narrow" panose="020B0606020202030204" pitchFamily="34" charset="0"/>
              <a:cs typeface="Arial" pitchFamily="34" charset="0"/>
            </a:endParaRPr>
          </a:p>
          <a:p>
            <a:pPr>
              <a:buClr>
                <a:srgbClr val="FF0000"/>
              </a:buClr>
              <a:buFont typeface="Wingdings" panose="05000000000000000000" pitchFamily="2" charset="2"/>
              <a:buChar char="§"/>
            </a:pPr>
            <a:endParaRPr lang="ru-RU" sz="3000" dirty="0">
              <a:latin typeface="Arial Narrow" panose="020B0606020202030204" pitchFamily="34" charset="0"/>
              <a:cs typeface="Arial" pitchFamily="34" charset="0"/>
            </a:endParaRPr>
          </a:p>
        </p:txBody>
      </p:sp>
      <p:pic>
        <p:nvPicPr>
          <p:cNvPr id="4098" name="Picture 2" descr="Flag of Kyrgyzstan.sv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27292" y="3079579"/>
            <a:ext cx="4162310" cy="2497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51058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60791" y="1086922"/>
            <a:ext cx="18104155" cy="1354217"/>
          </a:xfrm>
          <a:prstGeom prst="rect">
            <a:avLst/>
          </a:prstGeom>
          <a:noFill/>
        </p:spPr>
        <p:txBody>
          <a:bodyPr wrap="square" lIns="0" tIns="0" rIns="0" bIns="0" rtlCol="0">
            <a:spAutoFit/>
          </a:bodyPr>
          <a:lstStyle/>
          <a:p>
            <a:r>
              <a:rPr lang="ru-RU" sz="4400" dirty="0" smtClean="0">
                <a:solidFill>
                  <a:schemeClr val="accent1"/>
                </a:solidFill>
                <a:latin typeface="Arial" panose="020B0604020202020204" pitchFamily="34" charset="0"/>
                <a:cs typeface="Arial" panose="020B0604020202020204" pitchFamily="34" charset="0"/>
              </a:rPr>
              <a:t>Ключевые моменты, выявленные при анализе систем технического регулирования и стандартизации </a:t>
            </a:r>
            <a:r>
              <a:rPr lang="ru-RU" sz="4400" dirty="0" err="1" smtClean="0">
                <a:solidFill>
                  <a:schemeClr val="accent1"/>
                </a:solidFill>
                <a:latin typeface="Arial" panose="020B0604020202020204" pitchFamily="34" charset="0"/>
                <a:cs typeface="Arial" panose="020B0604020202020204" pitchFamily="34" charset="0"/>
              </a:rPr>
              <a:t>Кыргызской</a:t>
            </a:r>
            <a:r>
              <a:rPr lang="ru-RU" sz="4400" dirty="0" smtClean="0">
                <a:solidFill>
                  <a:schemeClr val="accent1"/>
                </a:solidFill>
                <a:latin typeface="Arial" panose="020B0604020202020204" pitchFamily="34" charset="0"/>
                <a:cs typeface="Arial" panose="020B0604020202020204" pitchFamily="34" charset="0"/>
              </a:rPr>
              <a:t> Республики (1/2)</a:t>
            </a:r>
            <a:endParaRPr lang="en-US" sz="44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Объект 2"/>
          <p:cNvSpPr txBox="1">
            <a:spLocks/>
          </p:cNvSpPr>
          <p:nvPr/>
        </p:nvSpPr>
        <p:spPr>
          <a:xfrm>
            <a:off x="1674814" y="3079580"/>
            <a:ext cx="10295513" cy="9638894"/>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000" dirty="0" smtClean="0">
                <a:solidFill>
                  <a:srgbClr val="FF0000"/>
                </a:solidFill>
                <a:latin typeface="Arial Narrow" panose="020B0606020202030204" pitchFamily="34" charset="0"/>
                <a:cs typeface="Arial" pitchFamily="34" charset="0"/>
              </a:rPr>
              <a:t>Общее</a:t>
            </a:r>
          </a:p>
          <a:p>
            <a:pPr marL="0" indent="0">
              <a:buNone/>
            </a:pPr>
            <a:r>
              <a:rPr lang="ru-RU" sz="3000" dirty="0" smtClean="0">
                <a:latin typeface="Arial Narrow" panose="020B0606020202030204" pitchFamily="34" charset="0"/>
                <a:cs typeface="Arial" pitchFamily="34" charset="0"/>
              </a:rPr>
              <a:t>Техническое регулирование </a:t>
            </a:r>
            <a:r>
              <a:rPr lang="ru-RU" sz="3000" dirty="0">
                <a:latin typeface="Arial Narrow" panose="020B0606020202030204" pitchFamily="34" charset="0"/>
                <a:cs typeface="Arial" pitchFamily="34" charset="0"/>
              </a:rPr>
              <a:t>и </a:t>
            </a:r>
            <a:r>
              <a:rPr lang="ru-RU" sz="3000" dirty="0" smtClean="0">
                <a:latin typeface="Arial Narrow" panose="020B0606020202030204" pitchFamily="34" charset="0"/>
                <a:cs typeface="Arial" pitchFamily="34" charset="0"/>
              </a:rPr>
              <a:t>стандартизация </a:t>
            </a:r>
            <a:r>
              <a:rPr lang="ru-RU" sz="3000" dirty="0">
                <a:latin typeface="Arial Narrow" panose="020B0606020202030204" pitchFamily="34" charset="0"/>
                <a:cs typeface="Arial" pitchFamily="34" charset="0"/>
              </a:rPr>
              <a:t>в </a:t>
            </a:r>
            <a:r>
              <a:rPr lang="ru-RU" sz="3000" dirty="0" err="1">
                <a:latin typeface="Arial Narrow" panose="020B0606020202030204" pitchFamily="34" charset="0"/>
                <a:cs typeface="Arial" pitchFamily="34" charset="0"/>
              </a:rPr>
              <a:t>Кыргызской</a:t>
            </a:r>
            <a:r>
              <a:rPr lang="ru-RU" sz="3000" dirty="0">
                <a:latin typeface="Arial Narrow" panose="020B0606020202030204" pitchFamily="34" charset="0"/>
                <a:cs typeface="Arial" pitchFamily="34" charset="0"/>
              </a:rPr>
              <a:t> Республике рассматриваются преимущественно как </a:t>
            </a:r>
            <a:r>
              <a:rPr lang="ru-RU" sz="3000" b="1" dirty="0">
                <a:latin typeface="Arial Narrow" panose="020B0606020202030204" pitchFamily="34" charset="0"/>
                <a:cs typeface="Arial" pitchFamily="34" charset="0"/>
              </a:rPr>
              <a:t>важный элемент инфраструктуры качества </a:t>
            </a:r>
            <a:r>
              <a:rPr lang="ru-RU" sz="3000" dirty="0">
                <a:latin typeface="Arial Narrow" panose="020B0606020202030204" pitchFamily="34" charset="0"/>
                <a:cs typeface="Arial" pitchFamily="34" charset="0"/>
              </a:rPr>
              <a:t>в рамках </a:t>
            </a:r>
            <a:r>
              <a:rPr lang="ru-RU" sz="3000" b="1" dirty="0">
                <a:latin typeface="Arial Narrow" panose="020B0606020202030204" pitchFamily="34" charset="0"/>
                <a:cs typeface="Arial" pitchFamily="34" charset="0"/>
              </a:rPr>
              <a:t>реализации экспертного потенциала страны</a:t>
            </a:r>
            <a:r>
              <a:rPr lang="ru-RU" sz="3000" dirty="0">
                <a:latin typeface="Arial Narrow" panose="020B0606020202030204" pitchFamily="34" charset="0"/>
                <a:cs typeface="Arial" pitchFamily="34" charset="0"/>
              </a:rPr>
              <a:t>.</a:t>
            </a:r>
          </a:p>
          <a:p>
            <a:pPr marL="0" indent="0">
              <a:buNone/>
            </a:pPr>
            <a:r>
              <a:rPr lang="ru-RU" sz="3000" dirty="0" smtClean="0">
                <a:latin typeface="Arial Narrow" panose="020B0606020202030204" pitchFamily="34" charset="0"/>
                <a:cs typeface="Arial" pitchFamily="34" charset="0"/>
              </a:rPr>
              <a:t>В </a:t>
            </a:r>
            <a:r>
              <a:rPr lang="ru-RU" sz="3000" dirty="0">
                <a:latin typeface="Arial Narrow" panose="020B0606020202030204" pitchFamily="34" charset="0"/>
                <a:cs typeface="Arial" pitchFamily="34" charset="0"/>
              </a:rPr>
              <a:t>документах стратегического планирования </a:t>
            </a:r>
            <a:r>
              <a:rPr lang="ru-RU" sz="3000" dirty="0" err="1" smtClean="0">
                <a:latin typeface="Arial Narrow" panose="020B0606020202030204" pitchFamily="34" charset="0"/>
                <a:cs typeface="Arial" pitchFamily="34" charset="0"/>
              </a:rPr>
              <a:t>Кыргызской</a:t>
            </a:r>
            <a:r>
              <a:rPr lang="ru-RU" sz="3000" dirty="0" smtClean="0">
                <a:latin typeface="Arial Narrow" panose="020B0606020202030204" pitchFamily="34" charset="0"/>
                <a:cs typeface="Arial" pitchFamily="34" charset="0"/>
              </a:rPr>
              <a:t> Республики мероприятия </a:t>
            </a:r>
            <a:r>
              <a:rPr lang="ru-RU" sz="3000" dirty="0">
                <a:latin typeface="Arial Narrow" panose="020B0606020202030204" pitchFamily="34" charset="0"/>
                <a:cs typeface="Arial" pitchFamily="34" charset="0"/>
              </a:rPr>
              <a:t>по стандартизации и техническому регулированию отражены преимущественно в</a:t>
            </a:r>
            <a:r>
              <a:rPr lang="ru-RU" sz="3000" b="1" dirty="0">
                <a:latin typeface="Arial Narrow" panose="020B0606020202030204" pitchFamily="34" charset="0"/>
                <a:cs typeface="Arial" pitchFamily="34" charset="0"/>
              </a:rPr>
              <a:t> </a:t>
            </a:r>
            <a:r>
              <a:rPr lang="ru-RU" sz="3000" b="1" dirty="0" err="1">
                <a:latin typeface="Arial Narrow" panose="020B0606020202030204" pitchFamily="34" charset="0"/>
                <a:cs typeface="Arial" pitchFamily="34" charset="0"/>
              </a:rPr>
              <a:t>верхнеуровневых</a:t>
            </a:r>
            <a:r>
              <a:rPr lang="ru-RU" sz="3000" b="1" dirty="0">
                <a:latin typeface="Arial Narrow" panose="020B0606020202030204" pitchFamily="34" charset="0"/>
                <a:cs typeface="Arial" pitchFamily="34" charset="0"/>
              </a:rPr>
              <a:t> </a:t>
            </a:r>
            <a:r>
              <a:rPr lang="ru-RU" sz="3000" b="1" dirty="0" smtClean="0">
                <a:latin typeface="Arial Narrow" panose="020B0606020202030204" pitchFamily="34" charset="0"/>
                <a:cs typeface="Arial" pitchFamily="34" charset="0"/>
              </a:rPr>
              <a:t>формулировках.</a:t>
            </a:r>
          </a:p>
          <a:p>
            <a:pPr marL="0" indent="0">
              <a:buNone/>
            </a:pPr>
            <a:r>
              <a:rPr lang="ru-RU" sz="3000" dirty="0" smtClean="0">
                <a:solidFill>
                  <a:srgbClr val="FF0000"/>
                </a:solidFill>
                <a:latin typeface="Arial Narrow" panose="020B0606020202030204" pitchFamily="34" charset="0"/>
                <a:cs typeface="Arial" pitchFamily="34" charset="0"/>
              </a:rPr>
              <a:t>Техническое </a:t>
            </a:r>
            <a:r>
              <a:rPr lang="ru-RU" sz="3000" dirty="0">
                <a:solidFill>
                  <a:srgbClr val="FF0000"/>
                </a:solidFill>
                <a:latin typeface="Arial Narrow" panose="020B0606020202030204" pitchFamily="34" charset="0"/>
                <a:cs typeface="Arial" pitchFamily="34" charset="0"/>
              </a:rPr>
              <a:t>регулирование </a:t>
            </a:r>
          </a:p>
          <a:p>
            <a:pPr marL="0" indent="0">
              <a:buNone/>
            </a:pPr>
            <a:r>
              <a:rPr lang="ru-RU" sz="3000" dirty="0">
                <a:latin typeface="Arial Narrow" panose="020B0606020202030204" pitchFamily="34" charset="0"/>
                <a:cs typeface="Arial" pitchFamily="34" charset="0"/>
              </a:rPr>
              <a:t>Система технического регулирования </a:t>
            </a:r>
            <a:r>
              <a:rPr lang="ru-RU" sz="3000" dirty="0" err="1">
                <a:latin typeface="Arial Narrow" panose="020B0606020202030204" pitchFamily="34" charset="0"/>
                <a:cs typeface="Arial" pitchFamily="34" charset="0"/>
              </a:rPr>
              <a:t>Кыргызской</a:t>
            </a:r>
            <a:r>
              <a:rPr lang="ru-RU" sz="3000" dirty="0">
                <a:latin typeface="Arial Narrow" panose="020B0606020202030204" pitchFamily="34" charset="0"/>
                <a:cs typeface="Arial" pitchFamily="34" charset="0"/>
              </a:rPr>
              <a:t> Республики </a:t>
            </a:r>
            <a:r>
              <a:rPr lang="ru-RU" sz="3000" b="1" dirty="0">
                <a:latin typeface="Arial Narrow" panose="020B0606020202030204" pitchFamily="34" charset="0"/>
                <a:cs typeface="Arial" pitchFamily="34" charset="0"/>
              </a:rPr>
              <a:t>идет по пути усиления государственного контроля и надзора</a:t>
            </a:r>
            <a:r>
              <a:rPr lang="ru-RU" sz="3000" dirty="0">
                <a:latin typeface="Arial Narrow" panose="020B0606020202030204" pitchFamily="34" charset="0"/>
                <a:cs typeface="Arial" pitchFamily="34" charset="0"/>
              </a:rPr>
              <a:t>. </a:t>
            </a:r>
          </a:p>
          <a:p>
            <a:pPr marL="0" indent="0">
              <a:buNone/>
            </a:pPr>
            <a:r>
              <a:rPr lang="ru-RU" sz="3000" b="1" dirty="0">
                <a:latin typeface="Arial Narrow" panose="020B0606020202030204" pitchFamily="34" charset="0"/>
                <a:cs typeface="Arial" pitchFamily="34" charset="0"/>
              </a:rPr>
              <a:t>Добровольное подтверждение соответствия </a:t>
            </a:r>
            <a:r>
              <a:rPr lang="ru-RU" sz="3000" dirty="0">
                <a:latin typeface="Arial Narrow" panose="020B0606020202030204" pitchFamily="34" charset="0"/>
                <a:cs typeface="Arial" pitchFamily="34" charset="0"/>
              </a:rPr>
              <a:t>на территории </a:t>
            </a:r>
            <a:r>
              <a:rPr lang="ru-RU" sz="3000" dirty="0" err="1">
                <a:latin typeface="Arial Narrow" panose="020B0606020202030204" pitchFamily="34" charset="0"/>
                <a:cs typeface="Arial" pitchFamily="34" charset="0"/>
              </a:rPr>
              <a:t>Кыргызской</a:t>
            </a:r>
            <a:r>
              <a:rPr lang="ru-RU" sz="3000" dirty="0">
                <a:latin typeface="Arial Narrow" panose="020B0606020202030204" pitchFamily="34" charset="0"/>
                <a:cs typeface="Arial" pitchFamily="34" charset="0"/>
              </a:rPr>
              <a:t> Республики </a:t>
            </a:r>
            <a:r>
              <a:rPr lang="ru-RU" sz="3000" b="1" dirty="0">
                <a:latin typeface="Arial Narrow" panose="020B0606020202030204" pitchFamily="34" charset="0"/>
                <a:cs typeface="Arial" pitchFamily="34" charset="0"/>
              </a:rPr>
              <a:t>не востребовано </a:t>
            </a:r>
            <a:r>
              <a:rPr lang="ru-RU" sz="3000" dirty="0">
                <a:latin typeface="Arial Narrow" panose="020B0606020202030204" pitchFamily="34" charset="0"/>
                <a:cs typeface="Arial" pitchFamily="34" charset="0"/>
              </a:rPr>
              <a:t>в связи с тем, что в этих системах органы по сертификации аккредитованы не в национальном органе по аккредитации, а в самих системах.</a:t>
            </a:r>
          </a:p>
          <a:p>
            <a:pPr marL="0" indent="0">
              <a:buNone/>
            </a:pPr>
            <a:endParaRPr lang="ru-RU" sz="3000" dirty="0">
              <a:latin typeface="Arial Narrow" panose="020B0606020202030204" pitchFamily="34" charset="0"/>
              <a:cs typeface="Arial" pitchFamily="34" charset="0"/>
            </a:endParaRPr>
          </a:p>
        </p:txBody>
      </p:sp>
      <p:sp>
        <p:nvSpPr>
          <p:cNvPr id="8" name="Объект 2"/>
          <p:cNvSpPr txBox="1">
            <a:spLocks/>
          </p:cNvSpPr>
          <p:nvPr/>
        </p:nvSpPr>
        <p:spPr>
          <a:xfrm>
            <a:off x="13016145" y="2916097"/>
            <a:ext cx="10292742" cy="9170608"/>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000" dirty="0" smtClean="0">
                <a:solidFill>
                  <a:srgbClr val="FF0000"/>
                </a:solidFill>
                <a:latin typeface="Arial Narrow" panose="020B0606020202030204" pitchFamily="34" charset="0"/>
                <a:cs typeface="Arial" pitchFamily="34" charset="0"/>
              </a:rPr>
              <a:t>Стандартизация</a:t>
            </a:r>
          </a:p>
          <a:p>
            <a:pPr marL="0" indent="0">
              <a:buNone/>
            </a:pPr>
            <a:r>
              <a:rPr lang="ru-RU" sz="3000" dirty="0" smtClean="0">
                <a:latin typeface="Arial Narrow" panose="020B0606020202030204" pitchFamily="34" charset="0"/>
                <a:cs typeface="Arial" pitchFamily="34" charset="0"/>
              </a:rPr>
              <a:t>В </a:t>
            </a:r>
            <a:r>
              <a:rPr lang="ru-RU" sz="3000" dirty="0">
                <a:latin typeface="Arial Narrow" panose="020B0606020202030204" pitchFamily="34" charset="0"/>
                <a:cs typeface="Arial" pitchFamily="34" charset="0"/>
              </a:rPr>
              <a:t>сфере стандартизации принята практика </a:t>
            </a:r>
            <a:r>
              <a:rPr lang="ru-RU" sz="3000" b="1" dirty="0">
                <a:latin typeface="Arial Narrow" panose="020B0606020202030204" pitchFamily="34" charset="0"/>
                <a:cs typeface="Arial" pitchFamily="34" charset="0"/>
              </a:rPr>
              <a:t>ежегодной оценки уровня стандартизации и перечней стандартов к техническим </a:t>
            </a:r>
            <a:r>
              <a:rPr lang="ru-RU" sz="3000" b="1" dirty="0" smtClean="0">
                <a:latin typeface="Arial Narrow" panose="020B0606020202030204" pitchFamily="34" charset="0"/>
                <a:cs typeface="Arial" pitchFamily="34" charset="0"/>
              </a:rPr>
              <a:t>регламентам</a:t>
            </a:r>
            <a:r>
              <a:rPr lang="ru-RU" sz="3000" dirty="0" smtClean="0">
                <a:latin typeface="Arial Narrow" panose="020B0606020202030204" pitchFamily="34" charset="0"/>
                <a:cs typeface="Arial" pitchFamily="34" charset="0"/>
              </a:rPr>
              <a:t>, однако объем </a:t>
            </a:r>
            <a:r>
              <a:rPr lang="ru-RU" sz="3000" dirty="0">
                <a:latin typeface="Arial Narrow" panose="020B0606020202030204" pitchFamily="34" charset="0"/>
                <a:cs typeface="Arial" pitchFamily="34" charset="0"/>
              </a:rPr>
              <a:t>разработки стандартов достаточно </a:t>
            </a:r>
            <a:r>
              <a:rPr lang="ru-RU" sz="3000" dirty="0" smtClean="0">
                <a:latin typeface="Arial Narrow" panose="020B0606020202030204" pitchFamily="34" charset="0"/>
                <a:cs typeface="Arial" pitchFamily="34" charset="0"/>
              </a:rPr>
              <a:t>невелик (порядка 50 стандартов в год).</a:t>
            </a:r>
          </a:p>
          <a:p>
            <a:pPr marL="0" indent="0">
              <a:buNone/>
            </a:pPr>
            <a:r>
              <a:rPr lang="ru-RU" sz="3000" dirty="0" smtClean="0">
                <a:latin typeface="Arial Narrow" panose="020B0606020202030204" pitchFamily="34" charset="0"/>
                <a:cs typeface="Arial" pitchFamily="34" charset="0"/>
              </a:rPr>
              <a:t>Приоритеты по стандартизации и техническому регулированию, установлены  </a:t>
            </a:r>
            <a:r>
              <a:rPr lang="ru-RU" sz="3000" dirty="0">
                <a:latin typeface="Arial Narrow" panose="020B0606020202030204" pitchFamily="34" charset="0"/>
                <a:cs typeface="Arial" pitchFamily="34" charset="0"/>
              </a:rPr>
              <a:t>в области </a:t>
            </a:r>
            <a:r>
              <a:rPr lang="ru-RU" sz="3000" b="1" dirty="0">
                <a:latin typeface="Arial Narrow" panose="020B0606020202030204" pitchFamily="34" charset="0"/>
                <a:cs typeface="Arial" pitchFamily="34" charset="0"/>
              </a:rPr>
              <a:t>развития пищевой и легкой промышленности, повышения экспортного потенциала </a:t>
            </a:r>
            <a:r>
              <a:rPr lang="ru-RU" sz="3000" b="1" dirty="0" smtClean="0">
                <a:latin typeface="Arial Narrow" panose="020B0606020202030204" pitchFamily="34" charset="0"/>
                <a:cs typeface="Arial" pitchFamily="34" charset="0"/>
              </a:rPr>
              <a:t>страны</a:t>
            </a:r>
            <a:r>
              <a:rPr lang="ru-RU" sz="3000" dirty="0" smtClean="0">
                <a:latin typeface="Arial Narrow" panose="020B0606020202030204" pitchFamily="34" charset="0"/>
                <a:cs typeface="Arial" pitchFamily="34" charset="0"/>
              </a:rPr>
              <a:t>*.</a:t>
            </a:r>
          </a:p>
          <a:p>
            <a:pPr marL="0" indent="0">
              <a:buNone/>
            </a:pPr>
            <a:r>
              <a:rPr lang="ru-RU" sz="3000" dirty="0" smtClean="0">
                <a:latin typeface="Arial Narrow" panose="020B0606020202030204" pitchFamily="34" charset="0"/>
                <a:cs typeface="Arial" pitchFamily="34" charset="0"/>
              </a:rPr>
              <a:t>В </a:t>
            </a:r>
            <a:r>
              <a:rPr lang="ru-RU" sz="3000" dirty="0" err="1" smtClean="0">
                <a:latin typeface="Arial Narrow" panose="020B0606020202030204" pitchFamily="34" charset="0"/>
                <a:cs typeface="Arial" pitchFamily="34" charset="0"/>
              </a:rPr>
              <a:t>Крыгызской</a:t>
            </a:r>
            <a:r>
              <a:rPr lang="ru-RU" sz="3000" dirty="0" smtClean="0">
                <a:latin typeface="Arial Narrow" panose="020B0606020202030204" pitchFamily="34" charset="0"/>
                <a:cs typeface="Arial" pitchFamily="34" charset="0"/>
              </a:rPr>
              <a:t> Республике ведется </a:t>
            </a:r>
            <a:r>
              <a:rPr lang="ru-RU" sz="3000" b="1" dirty="0" smtClean="0">
                <a:latin typeface="Arial Narrow" panose="020B0606020202030204" pitchFamily="34" charset="0"/>
                <a:cs typeface="Arial" pitchFamily="34" charset="0"/>
              </a:rPr>
              <a:t>реестр </a:t>
            </a:r>
            <a:r>
              <a:rPr lang="ru-RU" sz="3000" b="1" dirty="0">
                <a:latin typeface="Arial Narrow" panose="020B0606020202030204" pitchFamily="34" charset="0"/>
                <a:cs typeface="Arial" pitchFamily="34" charset="0"/>
              </a:rPr>
              <a:t>экспертов</a:t>
            </a:r>
            <a:r>
              <a:rPr lang="ru-RU" sz="3000" dirty="0">
                <a:latin typeface="Arial Narrow" panose="020B0606020202030204" pitchFamily="34" charset="0"/>
                <a:cs typeface="Arial" pitchFamily="34" charset="0"/>
              </a:rPr>
              <a:t> в области технического регулирования и стандартизации, при этом </a:t>
            </a:r>
            <a:r>
              <a:rPr lang="ru-RU" sz="3000" dirty="0" smtClean="0">
                <a:latin typeface="Arial Narrow" panose="020B0606020202030204" pitchFamily="34" charset="0"/>
                <a:cs typeface="Arial" pitchFamily="34" charset="0"/>
              </a:rPr>
              <a:t>оценка </a:t>
            </a:r>
            <a:r>
              <a:rPr lang="ru-RU" sz="3000" dirty="0">
                <a:latin typeface="Arial Narrow" panose="020B0606020202030204" pitchFamily="34" charset="0"/>
                <a:cs typeface="Arial" pitchFamily="34" charset="0"/>
              </a:rPr>
              <a:t>уровня экспертного обеспечения системы стандартизации входит в функцию Центра повышения квалификации и переподготовки </a:t>
            </a:r>
            <a:r>
              <a:rPr lang="ru-RU" sz="3000" dirty="0" smtClean="0">
                <a:latin typeface="Arial Narrow" panose="020B0606020202030204" pitchFamily="34" charset="0"/>
                <a:cs typeface="Arial" pitchFamily="34" charset="0"/>
              </a:rPr>
              <a:t>кадров</a:t>
            </a:r>
          </a:p>
          <a:p>
            <a:pPr marL="0" indent="0">
              <a:buNone/>
            </a:pPr>
            <a:r>
              <a:rPr lang="ru-RU" sz="3000" dirty="0">
                <a:solidFill>
                  <a:srgbClr val="FF0000"/>
                </a:solidFill>
                <a:latin typeface="Arial Narrow" panose="020B0606020202030204" pitchFamily="34" charset="0"/>
                <a:cs typeface="Arial" pitchFamily="34" charset="0"/>
              </a:rPr>
              <a:t>Антикризисное управление</a:t>
            </a:r>
          </a:p>
          <a:p>
            <a:pPr marL="0" indent="0">
              <a:buNone/>
            </a:pPr>
            <a:r>
              <a:rPr lang="ru-RU" sz="3000" dirty="0">
                <a:latin typeface="Arial Narrow" panose="020B0606020202030204" pitchFamily="34" charset="0"/>
                <a:cs typeface="Arial" pitchFamily="34" charset="0"/>
              </a:rPr>
              <a:t>Антикризисные меры в </a:t>
            </a:r>
            <a:r>
              <a:rPr lang="ru-RU" sz="3000" dirty="0" err="1">
                <a:latin typeface="Arial Narrow" panose="020B0606020202030204" pitchFamily="34" charset="0"/>
                <a:cs typeface="Arial" pitchFamily="34" charset="0"/>
              </a:rPr>
              <a:t>Кыргызской</a:t>
            </a:r>
            <a:r>
              <a:rPr lang="ru-RU" sz="3000" dirty="0">
                <a:latin typeface="Arial Narrow" panose="020B0606020202030204" pitchFamily="34" charset="0"/>
                <a:cs typeface="Arial" pitchFamily="34" charset="0"/>
              </a:rPr>
              <a:t> Республике рассматриваются </a:t>
            </a:r>
            <a:r>
              <a:rPr lang="ru-RU" sz="3000" b="1" dirty="0">
                <a:latin typeface="Arial Narrow" panose="020B0606020202030204" pitchFamily="34" charset="0"/>
                <a:cs typeface="Arial" pitchFamily="34" charset="0"/>
              </a:rPr>
              <a:t>исключительно в рамках борьбы с негативными последствиями пандемии </a:t>
            </a:r>
            <a:r>
              <a:rPr lang="ru-RU" sz="3000" b="1" dirty="0" err="1">
                <a:latin typeface="Arial Narrow" panose="020B0606020202030204" pitchFamily="34" charset="0"/>
                <a:cs typeface="Arial" pitchFamily="34" charset="0"/>
              </a:rPr>
              <a:t>коронавируса</a:t>
            </a:r>
            <a:r>
              <a:rPr lang="ru-RU" sz="3000" dirty="0">
                <a:latin typeface="Arial Narrow" panose="020B0606020202030204" pitchFamily="34" charset="0"/>
                <a:cs typeface="Arial" pitchFamily="34" charset="0"/>
              </a:rPr>
              <a:t>.</a:t>
            </a:r>
          </a:p>
          <a:p>
            <a:pPr marL="0" indent="0">
              <a:buNone/>
            </a:pPr>
            <a:endParaRPr lang="ru-RU" sz="3000" dirty="0">
              <a:latin typeface="Arial Narrow" panose="020B0606020202030204" pitchFamily="34" charset="0"/>
              <a:cs typeface="Arial" pitchFamily="34" charset="0"/>
            </a:endParaRPr>
          </a:p>
        </p:txBody>
      </p:sp>
      <p:sp>
        <p:nvSpPr>
          <p:cNvPr id="6" name="Прямоугольник 5"/>
          <p:cNvSpPr/>
          <p:nvPr/>
        </p:nvSpPr>
        <p:spPr>
          <a:xfrm>
            <a:off x="1674813" y="11887477"/>
            <a:ext cx="21634074" cy="830997"/>
          </a:xfrm>
          <a:prstGeom prst="rect">
            <a:avLst/>
          </a:prstGeom>
        </p:spPr>
        <p:txBody>
          <a:bodyPr wrap="square">
            <a:spAutoFit/>
          </a:bodyPr>
          <a:lstStyle/>
          <a:p>
            <a:r>
              <a:rPr lang="ru-RU" sz="2400" dirty="0">
                <a:latin typeface="Arial Narrow" panose="020B0606020202030204" pitchFamily="34" charset="0"/>
                <a:cs typeface="Arial" pitchFamily="34" charset="0"/>
              </a:rPr>
              <a:t>*Стратегия устойчивого развития промышленности </a:t>
            </a:r>
            <a:r>
              <a:rPr lang="ru-RU" sz="2400" dirty="0" err="1">
                <a:latin typeface="Arial Narrow" panose="020B0606020202030204" pitchFamily="34" charset="0"/>
                <a:cs typeface="Arial" pitchFamily="34" charset="0"/>
              </a:rPr>
              <a:t>Кыргызской</a:t>
            </a:r>
            <a:r>
              <a:rPr lang="ru-RU" sz="2400" dirty="0">
                <a:latin typeface="Arial Narrow" panose="020B0606020202030204" pitchFamily="34" charset="0"/>
                <a:cs typeface="Arial" pitchFamily="34" charset="0"/>
              </a:rPr>
              <a:t> Республики на 2019-2023 годы (Приложение 1к постановлению Правительства </a:t>
            </a:r>
            <a:r>
              <a:rPr lang="ru-RU" sz="2400" dirty="0" err="1">
                <a:latin typeface="Arial Narrow" panose="020B0606020202030204" pitchFamily="34" charset="0"/>
                <a:cs typeface="Arial" pitchFamily="34" charset="0"/>
              </a:rPr>
              <a:t>Кыргызской</a:t>
            </a:r>
            <a:r>
              <a:rPr lang="ru-RU" sz="2400" dirty="0">
                <a:latin typeface="Arial Narrow" panose="020B0606020202030204" pitchFamily="34" charset="0"/>
                <a:cs typeface="Arial" pitchFamily="34" charset="0"/>
              </a:rPr>
              <a:t> Республики от 27 сентября 2019 года № 502)</a:t>
            </a:r>
          </a:p>
        </p:txBody>
      </p:sp>
    </p:spTree>
    <p:extLst>
      <p:ext uri="{BB962C8B-B14F-4D97-AF65-F5344CB8AC3E}">
        <p14:creationId xmlns:p14="http://schemas.microsoft.com/office/powerpoint/2010/main" val="33054733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60791" y="1086922"/>
            <a:ext cx="18104155" cy="1354217"/>
          </a:xfrm>
          <a:prstGeom prst="rect">
            <a:avLst/>
          </a:prstGeom>
          <a:noFill/>
        </p:spPr>
        <p:txBody>
          <a:bodyPr wrap="square" lIns="0" tIns="0" rIns="0" bIns="0" rtlCol="0">
            <a:spAutoFit/>
          </a:bodyPr>
          <a:lstStyle/>
          <a:p>
            <a:r>
              <a:rPr lang="ru-RU" sz="4400" dirty="0" smtClean="0">
                <a:solidFill>
                  <a:schemeClr val="accent1"/>
                </a:solidFill>
                <a:latin typeface="Arial" panose="020B0604020202020204" pitchFamily="34" charset="0"/>
                <a:cs typeface="Arial" panose="020B0604020202020204" pitchFamily="34" charset="0"/>
              </a:rPr>
              <a:t>Ключевые моменты, выявленные при анализе систем технического регулирования и стандартизации </a:t>
            </a:r>
            <a:r>
              <a:rPr lang="ru-RU" sz="4400" dirty="0" err="1" smtClean="0">
                <a:solidFill>
                  <a:schemeClr val="accent1"/>
                </a:solidFill>
                <a:latin typeface="Arial" panose="020B0604020202020204" pitchFamily="34" charset="0"/>
                <a:cs typeface="Arial" panose="020B0604020202020204" pitchFamily="34" charset="0"/>
              </a:rPr>
              <a:t>Кыргызской</a:t>
            </a:r>
            <a:r>
              <a:rPr lang="ru-RU" sz="4400" dirty="0" smtClean="0">
                <a:solidFill>
                  <a:schemeClr val="accent1"/>
                </a:solidFill>
                <a:latin typeface="Arial" panose="020B0604020202020204" pitchFamily="34" charset="0"/>
                <a:cs typeface="Arial" panose="020B0604020202020204" pitchFamily="34" charset="0"/>
              </a:rPr>
              <a:t> Республики (2/2)</a:t>
            </a:r>
            <a:endParaRPr lang="en-US" sz="44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Объект 2"/>
          <p:cNvSpPr txBox="1">
            <a:spLocks/>
          </p:cNvSpPr>
          <p:nvPr/>
        </p:nvSpPr>
        <p:spPr>
          <a:xfrm>
            <a:off x="1674812" y="2979825"/>
            <a:ext cx="10910657" cy="9788523"/>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200" dirty="0">
                <a:solidFill>
                  <a:srgbClr val="FF0000"/>
                </a:solidFill>
                <a:latin typeface="Arial Narrow" panose="020B0606020202030204" pitchFamily="34" charset="0"/>
                <a:cs typeface="Arial" pitchFamily="34" charset="0"/>
              </a:rPr>
              <a:t>Согласно проведенному анкетированию:</a:t>
            </a:r>
          </a:p>
          <a:p>
            <a:pPr>
              <a:lnSpc>
                <a:spcPct val="70000"/>
              </a:lnSpc>
              <a:buClr>
                <a:srgbClr val="FF0000"/>
              </a:buClr>
              <a:buFont typeface="Wingdings" panose="05000000000000000000" pitchFamily="2" charset="2"/>
              <a:buChar char="§"/>
            </a:pPr>
            <a:r>
              <a:rPr lang="ru-RU" sz="3200" dirty="0" smtClean="0">
                <a:latin typeface="Arial Narrow" panose="020B0606020202030204" pitchFamily="34" charset="0"/>
                <a:cs typeface="Arial" pitchFamily="34" charset="0"/>
              </a:rPr>
              <a:t>Наиболее </a:t>
            </a:r>
            <a:r>
              <a:rPr lang="ru-RU" sz="3200" dirty="0">
                <a:latin typeface="Arial Narrow" panose="020B0606020202030204" pitchFamily="34" charset="0"/>
                <a:cs typeface="Arial" pitchFamily="34" charset="0"/>
              </a:rPr>
              <a:t>приоритетными направлениями в работах по техническому регулированию является </a:t>
            </a:r>
            <a:r>
              <a:rPr lang="ru-RU" sz="3200" b="1" dirty="0">
                <a:latin typeface="Arial Narrow" panose="020B0606020202030204" pitchFamily="34" charset="0"/>
                <a:cs typeface="Arial" pitchFamily="34" charset="0"/>
              </a:rPr>
              <a:t>уточнение процедуры ускоренного принятия изменений к ТР, перечням стандартов и разработка механизма получения зарубежных стандартов через государства-члены ЕАЭС</a:t>
            </a:r>
            <a:r>
              <a:rPr lang="ru-RU" sz="3200" dirty="0" smtClean="0">
                <a:latin typeface="Arial Narrow" panose="020B0606020202030204" pitchFamily="34" charset="0"/>
                <a:cs typeface="Arial" pitchFamily="34" charset="0"/>
              </a:rPr>
              <a:t>.</a:t>
            </a:r>
            <a:endParaRPr lang="ru-RU" sz="32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3200" dirty="0" smtClean="0">
                <a:latin typeface="Arial Narrow" panose="020B0606020202030204" pitchFamily="34" charset="0"/>
                <a:cs typeface="Arial" pitchFamily="34" charset="0"/>
              </a:rPr>
              <a:t>Приоритетными направлением в работах по стандартизации является </a:t>
            </a:r>
            <a:r>
              <a:rPr lang="ru-RU" sz="3200" b="1" dirty="0">
                <a:latin typeface="Arial Narrow" panose="020B0606020202030204" pitchFamily="34" charset="0"/>
                <a:cs typeface="Arial" pitchFamily="34" charset="0"/>
              </a:rPr>
              <a:t>обеспечение безопасности товаров/работ и услуг.</a:t>
            </a:r>
            <a:endParaRPr lang="ru-RU" sz="3200" dirty="0" smtClean="0">
              <a:latin typeface="Arial Narrow" panose="020B0606020202030204" pitchFamily="34" charset="0"/>
              <a:cs typeface="Arial" pitchFamily="34" charset="0"/>
            </a:endParaRPr>
          </a:p>
        </p:txBody>
      </p:sp>
      <p:sp>
        <p:nvSpPr>
          <p:cNvPr id="7" name="Объект 2"/>
          <p:cNvSpPr txBox="1">
            <a:spLocks/>
          </p:cNvSpPr>
          <p:nvPr/>
        </p:nvSpPr>
        <p:spPr>
          <a:xfrm>
            <a:off x="12585469" y="3098974"/>
            <a:ext cx="10910657" cy="9788523"/>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70000"/>
              </a:lnSpc>
              <a:buClr>
                <a:srgbClr val="FF0000"/>
              </a:buClr>
              <a:buFont typeface="Wingdings" panose="05000000000000000000" pitchFamily="2" charset="2"/>
              <a:buChar char="§"/>
            </a:pPr>
            <a:endParaRPr lang="ru-RU" sz="3200" dirty="0" smtClean="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3200" dirty="0" smtClean="0">
                <a:latin typeface="Arial Narrow" panose="020B0606020202030204" pitchFamily="34" charset="0"/>
                <a:cs typeface="Arial" pitchFamily="34" charset="0"/>
              </a:rPr>
              <a:t>Основным </a:t>
            </a:r>
            <a:r>
              <a:rPr lang="ru-RU" sz="3200" dirty="0">
                <a:latin typeface="Arial Narrow" panose="020B0606020202030204" pitchFamily="34" charset="0"/>
                <a:cs typeface="Arial" pitchFamily="34" charset="0"/>
              </a:rPr>
              <a:t>направлением развития системы технического регулирования респонденты называют </a:t>
            </a:r>
            <a:r>
              <a:rPr lang="ru-RU" sz="3200" b="1" dirty="0" err="1">
                <a:latin typeface="Arial Narrow" panose="020B0606020202030204" pitchFamily="34" charset="0"/>
                <a:cs typeface="Arial" pitchFamily="34" charset="0"/>
              </a:rPr>
              <a:t>цифровизацию</a:t>
            </a:r>
            <a:r>
              <a:rPr lang="ru-RU" sz="3200" b="1" dirty="0">
                <a:latin typeface="Arial Narrow" panose="020B0606020202030204" pitchFamily="34" charset="0"/>
                <a:cs typeface="Arial" pitchFamily="34" charset="0"/>
              </a:rPr>
              <a:t> системы технического регулирования</a:t>
            </a:r>
            <a:r>
              <a:rPr lang="ru-RU" sz="3200" dirty="0" smtClean="0">
                <a:latin typeface="Arial Narrow" panose="020B0606020202030204" pitchFamily="34" charset="0"/>
                <a:cs typeface="Arial" pitchFamily="34" charset="0"/>
              </a:rPr>
              <a:t>.</a:t>
            </a:r>
            <a:endParaRPr lang="ru-RU" sz="32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3200" dirty="0">
                <a:latin typeface="Arial Narrow" panose="020B0606020202030204" pitchFamily="34" charset="0"/>
                <a:cs typeface="Arial" pitchFamily="34" charset="0"/>
              </a:rPr>
              <a:t>Основным направлением развития системы стандартизации респонденты называют </a:t>
            </a:r>
            <a:r>
              <a:rPr lang="ru-RU" sz="3200" b="1" dirty="0">
                <a:latin typeface="Arial Narrow" panose="020B0606020202030204" pitchFamily="34" charset="0"/>
                <a:cs typeface="Arial" pitchFamily="34" charset="0"/>
              </a:rPr>
              <a:t>реализацию стратегии МГС до 2030 г</a:t>
            </a:r>
            <a:r>
              <a:rPr lang="ru-RU" sz="3200" dirty="0" smtClean="0">
                <a:latin typeface="Arial Narrow" panose="020B0606020202030204" pitchFamily="34" charset="0"/>
                <a:cs typeface="Arial" pitchFamily="34" charset="0"/>
              </a:rPr>
              <a:t>.</a:t>
            </a:r>
          </a:p>
          <a:p>
            <a:pPr>
              <a:lnSpc>
                <a:spcPct val="70000"/>
              </a:lnSpc>
              <a:buClr>
                <a:srgbClr val="FF0000"/>
              </a:buClr>
              <a:buFont typeface="Wingdings" panose="05000000000000000000" pitchFamily="2" charset="2"/>
              <a:buChar char="§"/>
            </a:pPr>
            <a:r>
              <a:rPr lang="ru-RU" sz="3200" dirty="0">
                <a:latin typeface="Arial Narrow" panose="020B0606020202030204" pitchFamily="34" charset="0"/>
                <a:cs typeface="Arial" pitchFamily="34" charset="0"/>
              </a:rPr>
              <a:t>Респондентами отмечается </a:t>
            </a:r>
            <a:r>
              <a:rPr lang="ru-RU" sz="3200" b="1" dirty="0" smtClean="0">
                <a:latin typeface="Arial Narrow" panose="020B0606020202030204" pitchFamily="34" charset="0"/>
                <a:cs typeface="Arial" pitchFamily="34" charset="0"/>
              </a:rPr>
              <a:t>недостаточный уровень государственного контроля</a:t>
            </a:r>
            <a:r>
              <a:rPr lang="ru-RU" sz="3200" dirty="0" smtClean="0">
                <a:latin typeface="Arial Narrow" panose="020B0606020202030204" pitchFamily="34" charset="0"/>
                <a:cs typeface="Arial" pitchFamily="34" charset="0"/>
              </a:rPr>
              <a:t> </a:t>
            </a:r>
            <a:r>
              <a:rPr lang="ru-RU" sz="3200" dirty="0">
                <a:latin typeface="Arial Narrow" panose="020B0606020202030204" pitchFamily="34" charset="0"/>
                <a:cs typeface="Arial" pitchFamily="34" charset="0"/>
              </a:rPr>
              <a:t>за выполнением требований технических регламентов по всем группам продукции, </a:t>
            </a:r>
            <a:r>
              <a:rPr lang="ru-RU" sz="3200" b="1" dirty="0">
                <a:latin typeface="Arial Narrow" panose="020B0606020202030204" pitchFamily="34" charset="0"/>
                <a:cs typeface="Arial" pitchFamily="34" charset="0"/>
              </a:rPr>
              <a:t>за исключением алкогольной продукции</a:t>
            </a:r>
            <a:r>
              <a:rPr lang="ru-RU" sz="3200" dirty="0">
                <a:latin typeface="Arial Narrow" panose="020B0606020202030204" pitchFamily="34" charset="0"/>
                <a:cs typeface="Arial" pitchFamily="34" charset="0"/>
              </a:rPr>
              <a:t>. </a:t>
            </a:r>
          </a:p>
          <a:p>
            <a:pPr>
              <a:lnSpc>
                <a:spcPct val="70000"/>
              </a:lnSpc>
              <a:buClr>
                <a:srgbClr val="FF0000"/>
              </a:buClr>
              <a:buFont typeface="Wingdings" panose="05000000000000000000" pitchFamily="2" charset="2"/>
              <a:buChar char="§"/>
            </a:pPr>
            <a:endParaRPr lang="ru-RU" sz="3600" dirty="0">
              <a:latin typeface="Arial Narrow" panose="020B0606020202030204" pitchFamily="34" charset="0"/>
              <a:cs typeface="Arial" pitchFamily="34" charset="0"/>
            </a:endParaRPr>
          </a:p>
        </p:txBody>
      </p:sp>
    </p:spTree>
    <p:extLst>
      <p:ext uri="{BB962C8B-B14F-4D97-AF65-F5344CB8AC3E}">
        <p14:creationId xmlns:p14="http://schemas.microsoft.com/office/powerpoint/2010/main" val="38093648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27292" y="1025367"/>
            <a:ext cx="18104155" cy="1354217"/>
          </a:xfrm>
          <a:prstGeom prst="rect">
            <a:avLst/>
          </a:prstGeom>
          <a:noFill/>
        </p:spPr>
        <p:txBody>
          <a:bodyPr wrap="square" lIns="0" tIns="0" rIns="0" bIns="0" rtlCol="0">
            <a:spAutoFit/>
          </a:bodyPr>
          <a:lstStyle/>
          <a:p>
            <a:r>
              <a:rPr lang="ru-RU" sz="4400" dirty="0">
                <a:solidFill>
                  <a:schemeClr val="accent1"/>
                </a:solidFill>
                <a:latin typeface="Arial" panose="020B0604020202020204" pitchFamily="34" charset="0"/>
                <a:cs typeface="Arial" panose="020B0604020202020204" pitchFamily="34" charset="0"/>
              </a:rPr>
              <a:t>Приоритетные направления в работах по техническому </a:t>
            </a:r>
            <a:r>
              <a:rPr lang="ru-RU" sz="4400" dirty="0" smtClean="0">
                <a:solidFill>
                  <a:schemeClr val="accent1"/>
                </a:solidFill>
                <a:latin typeface="Arial" panose="020B0604020202020204" pitchFamily="34" charset="0"/>
                <a:cs typeface="Arial" panose="020B0604020202020204" pitchFamily="34" charset="0"/>
              </a:rPr>
              <a:t>регулированию и стандартизации </a:t>
            </a:r>
            <a:endParaRPr lang="en-US" sz="44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pic>
        <p:nvPicPr>
          <p:cNvPr id="6" name="Рисунок 5"/>
          <p:cNvPicPr/>
          <p:nvPr/>
        </p:nvPicPr>
        <p:blipFill>
          <a:blip r:embed="rId2"/>
          <a:stretch>
            <a:fillRect/>
          </a:stretch>
        </p:blipFill>
        <p:spPr>
          <a:xfrm>
            <a:off x="2177935" y="4624652"/>
            <a:ext cx="8744988" cy="6552851"/>
          </a:xfrm>
          <a:prstGeom prst="rect">
            <a:avLst/>
          </a:prstGeom>
        </p:spPr>
      </p:pic>
      <p:pic>
        <p:nvPicPr>
          <p:cNvPr id="7" name="Рисунок 6"/>
          <p:cNvPicPr/>
          <p:nvPr/>
        </p:nvPicPr>
        <p:blipFill>
          <a:blip r:embed="rId3"/>
          <a:stretch>
            <a:fillRect/>
          </a:stretch>
        </p:blipFill>
        <p:spPr>
          <a:xfrm>
            <a:off x="11762991" y="4624652"/>
            <a:ext cx="11012084" cy="6523469"/>
          </a:xfrm>
          <a:prstGeom prst="rect">
            <a:avLst/>
          </a:prstGeom>
        </p:spPr>
      </p:pic>
      <p:sp>
        <p:nvSpPr>
          <p:cNvPr id="8" name="Объект 2"/>
          <p:cNvSpPr txBox="1">
            <a:spLocks/>
          </p:cNvSpPr>
          <p:nvPr/>
        </p:nvSpPr>
        <p:spPr>
          <a:xfrm>
            <a:off x="11738535" y="3157508"/>
            <a:ext cx="10910657" cy="1961600"/>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lnSpc>
                <a:spcPct val="70000"/>
              </a:lnSpc>
              <a:buClr>
                <a:srgbClr val="FF0000"/>
              </a:buClr>
              <a:buNone/>
            </a:pPr>
            <a:r>
              <a:rPr lang="ru-RU" sz="3200" dirty="0" smtClean="0">
                <a:latin typeface="Arial Narrow" panose="020B0606020202030204" pitchFamily="34" charset="0"/>
                <a:cs typeface="Arial" pitchFamily="34" charset="0"/>
              </a:rPr>
              <a:t>Оценка </a:t>
            </a:r>
            <a:r>
              <a:rPr lang="ru-RU" sz="3200" dirty="0">
                <a:latin typeface="Arial Narrow" panose="020B0606020202030204" pitchFamily="34" charset="0"/>
                <a:cs typeface="Arial" pitchFamily="34" charset="0"/>
              </a:rPr>
              <a:t>уровня </a:t>
            </a:r>
            <a:r>
              <a:rPr lang="ru-RU" sz="3200" dirty="0" smtClean="0">
                <a:latin typeface="Arial Narrow" panose="020B0606020202030204" pitchFamily="34" charset="0"/>
                <a:cs typeface="Arial" pitchFamily="34" charset="0"/>
              </a:rPr>
              <a:t>значимости </a:t>
            </a:r>
            <a:r>
              <a:rPr lang="ru-RU" sz="3200" dirty="0">
                <a:latin typeface="Arial Narrow" panose="020B0606020202030204" pitchFamily="34" charset="0"/>
                <a:cs typeface="Arial" pitchFamily="34" charset="0"/>
              </a:rPr>
              <a:t>приоритетных направлений в работах по стандартизации государств-членов ЕАЭС</a:t>
            </a:r>
            <a:endParaRPr lang="ru-RU" sz="3600" dirty="0">
              <a:latin typeface="Arial Narrow" panose="020B0606020202030204" pitchFamily="34" charset="0"/>
              <a:cs typeface="Arial" pitchFamily="34" charset="0"/>
            </a:endParaRPr>
          </a:p>
        </p:txBody>
      </p:sp>
      <p:sp>
        <p:nvSpPr>
          <p:cNvPr id="10" name="Объект 2"/>
          <p:cNvSpPr txBox="1">
            <a:spLocks/>
          </p:cNvSpPr>
          <p:nvPr/>
        </p:nvSpPr>
        <p:spPr>
          <a:xfrm>
            <a:off x="2177935" y="3157508"/>
            <a:ext cx="8911243" cy="1961600"/>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lnSpc>
                <a:spcPct val="70000"/>
              </a:lnSpc>
              <a:buClr>
                <a:srgbClr val="FF0000"/>
              </a:buClr>
              <a:buNone/>
            </a:pPr>
            <a:r>
              <a:rPr lang="ru-RU" sz="3200" dirty="0" smtClean="0">
                <a:latin typeface="Arial Narrow" panose="020B0606020202030204" pitchFamily="34" charset="0"/>
                <a:cs typeface="Arial" pitchFamily="34" charset="0"/>
              </a:rPr>
              <a:t>Оценка </a:t>
            </a:r>
            <a:r>
              <a:rPr lang="ru-RU" sz="3200" dirty="0">
                <a:latin typeface="Arial Narrow" panose="020B0606020202030204" pitchFamily="34" charset="0"/>
                <a:cs typeface="Arial" pitchFamily="34" charset="0"/>
              </a:rPr>
              <a:t>уровня </a:t>
            </a:r>
            <a:r>
              <a:rPr lang="ru-RU" sz="3200" dirty="0" smtClean="0">
                <a:latin typeface="Arial Narrow" panose="020B0606020202030204" pitchFamily="34" charset="0"/>
                <a:cs typeface="Arial" pitchFamily="34" charset="0"/>
              </a:rPr>
              <a:t>значимости </a:t>
            </a:r>
            <a:r>
              <a:rPr lang="ru-RU" sz="3200" dirty="0">
                <a:latin typeface="Arial Narrow" panose="020B0606020202030204" pitchFamily="34" charset="0"/>
                <a:cs typeface="Arial" pitchFamily="34" charset="0"/>
              </a:rPr>
              <a:t>приоритетных направлений в работах по </a:t>
            </a:r>
            <a:r>
              <a:rPr lang="ru-RU" sz="3200" dirty="0" smtClean="0">
                <a:latin typeface="Arial Narrow" panose="020B0606020202030204" pitchFamily="34" charset="0"/>
                <a:cs typeface="Arial" pitchFamily="34" charset="0"/>
              </a:rPr>
              <a:t>техническому регулированию </a:t>
            </a:r>
            <a:r>
              <a:rPr lang="ru-RU" sz="3200" dirty="0">
                <a:latin typeface="Arial Narrow" panose="020B0606020202030204" pitchFamily="34" charset="0"/>
                <a:cs typeface="Arial" pitchFamily="34" charset="0"/>
              </a:rPr>
              <a:t>государств-членов ЕАЭС</a:t>
            </a:r>
            <a:endParaRPr lang="ru-RU" sz="3600" dirty="0">
              <a:latin typeface="Arial Narrow" panose="020B0606020202030204" pitchFamily="34" charset="0"/>
              <a:cs typeface="Arial" pitchFamily="34" charset="0"/>
            </a:endParaRPr>
          </a:p>
        </p:txBody>
      </p:sp>
    </p:spTree>
    <p:extLst>
      <p:ext uri="{BB962C8B-B14F-4D97-AF65-F5344CB8AC3E}">
        <p14:creationId xmlns:p14="http://schemas.microsoft.com/office/powerpoint/2010/main" val="37986939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27292" y="1025367"/>
            <a:ext cx="18104155" cy="1354217"/>
          </a:xfrm>
          <a:prstGeom prst="rect">
            <a:avLst/>
          </a:prstGeom>
          <a:noFill/>
        </p:spPr>
        <p:txBody>
          <a:bodyPr wrap="square" lIns="0" tIns="0" rIns="0" bIns="0" rtlCol="0">
            <a:spAutoFit/>
          </a:bodyPr>
          <a:lstStyle/>
          <a:p>
            <a:r>
              <a:rPr lang="ru-RU" sz="4400" dirty="0">
                <a:solidFill>
                  <a:schemeClr val="accent1"/>
                </a:solidFill>
                <a:latin typeface="Arial" panose="020B0604020202020204" pitchFamily="34" charset="0"/>
                <a:cs typeface="Arial" panose="020B0604020202020204" pitchFamily="34" charset="0"/>
              </a:rPr>
              <a:t>Оценка достаточности государственного контроля выполнением требований технических </a:t>
            </a:r>
            <a:r>
              <a:rPr lang="ru-RU" sz="4400" dirty="0" smtClean="0">
                <a:solidFill>
                  <a:schemeClr val="accent1"/>
                </a:solidFill>
                <a:latin typeface="Arial" panose="020B0604020202020204" pitchFamily="34" charset="0"/>
                <a:cs typeface="Arial" panose="020B0604020202020204" pitchFamily="34" charset="0"/>
              </a:rPr>
              <a:t>регламентов, согласно </a:t>
            </a:r>
            <a:r>
              <a:rPr lang="ru-RU" sz="4400" dirty="0" err="1" smtClean="0">
                <a:solidFill>
                  <a:schemeClr val="accent1"/>
                </a:solidFill>
                <a:latin typeface="Arial" panose="020B0604020202020204" pitchFamily="34" charset="0"/>
                <a:cs typeface="Arial" panose="020B0604020202020204" pitchFamily="34" charset="0"/>
              </a:rPr>
              <a:t>анктеированию</a:t>
            </a:r>
            <a:endParaRPr lang="en-US" sz="44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5" name="Таблица 4"/>
          <p:cNvGraphicFramePr>
            <a:graphicFrameLocks noGrp="1"/>
          </p:cNvGraphicFramePr>
          <p:nvPr>
            <p:extLst>
              <p:ext uri="{D42A27DB-BD31-4B8C-83A1-F6EECF244321}">
                <p14:modId xmlns:p14="http://schemas.microsoft.com/office/powerpoint/2010/main" val="2730024749"/>
              </p:ext>
            </p:extLst>
          </p:nvPr>
        </p:nvGraphicFramePr>
        <p:xfrm>
          <a:off x="1962768" y="2726574"/>
          <a:ext cx="20548098" cy="9376762"/>
        </p:xfrm>
        <a:graphic>
          <a:graphicData uri="http://schemas.openxmlformats.org/drawingml/2006/table">
            <a:tbl>
              <a:tblPr firstRow="1" firstCol="1" bandRow="1">
                <a:tableStyleId>{1FECB4D8-DB02-4DC6-A0A2-4F2EBAE1DC90}</a:tableStyleId>
              </a:tblPr>
              <a:tblGrid>
                <a:gridCol w="753658">
                  <a:extLst>
                    <a:ext uri="{9D8B030D-6E8A-4147-A177-3AD203B41FA5}">
                      <a16:colId xmlns:a16="http://schemas.microsoft.com/office/drawing/2014/main" val="3958209535"/>
                    </a:ext>
                  </a:extLst>
                </a:gridCol>
                <a:gridCol w="8322876">
                  <a:extLst>
                    <a:ext uri="{9D8B030D-6E8A-4147-A177-3AD203B41FA5}">
                      <a16:colId xmlns:a16="http://schemas.microsoft.com/office/drawing/2014/main" val="2394956579"/>
                    </a:ext>
                  </a:extLst>
                </a:gridCol>
                <a:gridCol w="2867891">
                  <a:extLst>
                    <a:ext uri="{9D8B030D-6E8A-4147-A177-3AD203B41FA5}">
                      <a16:colId xmlns:a16="http://schemas.microsoft.com/office/drawing/2014/main" val="1330390290"/>
                    </a:ext>
                  </a:extLst>
                </a:gridCol>
                <a:gridCol w="2867891">
                  <a:extLst>
                    <a:ext uri="{9D8B030D-6E8A-4147-A177-3AD203B41FA5}">
                      <a16:colId xmlns:a16="http://schemas.microsoft.com/office/drawing/2014/main" val="3908613480"/>
                    </a:ext>
                  </a:extLst>
                </a:gridCol>
                <a:gridCol w="2867891">
                  <a:extLst>
                    <a:ext uri="{9D8B030D-6E8A-4147-A177-3AD203B41FA5}">
                      <a16:colId xmlns:a16="http://schemas.microsoft.com/office/drawing/2014/main" val="1505355155"/>
                    </a:ext>
                  </a:extLst>
                </a:gridCol>
                <a:gridCol w="2867891">
                  <a:extLst>
                    <a:ext uri="{9D8B030D-6E8A-4147-A177-3AD203B41FA5}">
                      <a16:colId xmlns:a16="http://schemas.microsoft.com/office/drawing/2014/main" val="843307632"/>
                    </a:ext>
                  </a:extLst>
                </a:gridCol>
              </a:tblGrid>
              <a:tr h="712020">
                <a:tc>
                  <a:txBody>
                    <a:bodyPr/>
                    <a:lstStyle/>
                    <a:p>
                      <a:pPr indent="0" algn="ctr">
                        <a:lnSpc>
                          <a:spcPct val="100000"/>
                        </a:lnSpc>
                        <a:spcAft>
                          <a:spcPts val="0"/>
                        </a:spcAft>
                      </a:pPr>
                      <a:r>
                        <a:rPr lang="ru-RU" sz="2000" b="1" dirty="0">
                          <a:effectLst/>
                          <a:latin typeface="Arial Narrow" panose="020B0606020202030204" pitchFamily="34" charset="0"/>
                        </a:rPr>
                        <a:t>№</a:t>
                      </a:r>
                      <a:endParaRPr lang="ru-RU" sz="36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Приоритетное направление</a:t>
                      </a:r>
                      <a:endParaRPr lang="ru-RU" sz="36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Армения</a:t>
                      </a:r>
                      <a:endParaRPr lang="ru-RU" sz="36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Беларусь</a:t>
                      </a:r>
                      <a:endParaRPr lang="ru-RU" sz="36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Казахстан</a:t>
                      </a:r>
                      <a:endParaRPr lang="ru-RU" sz="36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Кыргызстан </a:t>
                      </a:r>
                      <a:endParaRPr lang="ru-RU" sz="36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extLst>
                  <a:ext uri="{0D108BD9-81ED-4DB2-BD59-A6C34878D82A}">
                    <a16:rowId xmlns:a16="http://schemas.microsoft.com/office/drawing/2014/main" val="95584141"/>
                  </a:ext>
                </a:extLst>
              </a:tr>
              <a:tr h="322693">
                <a:tc>
                  <a:txBody>
                    <a:bodyPr/>
                    <a:lstStyle/>
                    <a:p>
                      <a:pPr indent="0" algn="ctr">
                        <a:lnSpc>
                          <a:spcPct val="100000"/>
                        </a:lnSpc>
                        <a:spcAft>
                          <a:spcPts val="0"/>
                        </a:spcAft>
                      </a:pPr>
                      <a:r>
                        <a:rPr lang="ru-RU" sz="2000" dirty="0">
                          <a:effectLst/>
                          <a:latin typeface="Arial Narrow" panose="020B0606020202030204" pitchFamily="34" charset="0"/>
                        </a:rPr>
                        <a:t>1</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dirty="0">
                          <a:effectLst/>
                          <a:latin typeface="Arial Narrow" panose="020B0606020202030204" pitchFamily="34" charset="0"/>
                        </a:rPr>
                        <a:t>Изделия санитарно-гигиенического и парфюмерно-косметического назначения</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не 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3962919387"/>
                  </a:ext>
                </a:extLst>
              </a:tr>
              <a:tr h="640818">
                <a:tc>
                  <a:txBody>
                    <a:bodyPr/>
                    <a:lstStyle/>
                    <a:p>
                      <a:pPr indent="0" algn="ctr">
                        <a:lnSpc>
                          <a:spcPct val="100000"/>
                        </a:lnSpc>
                        <a:spcAft>
                          <a:spcPts val="0"/>
                        </a:spcAft>
                      </a:pPr>
                      <a:r>
                        <a:rPr lang="ru-RU" sz="2000" dirty="0">
                          <a:effectLst/>
                          <a:latin typeface="Arial Narrow" panose="020B0606020202030204" pitchFamily="34" charset="0"/>
                        </a:rPr>
                        <a:t>2</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Тара и упаковка</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не 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1047837162"/>
                  </a:ext>
                </a:extLst>
              </a:tr>
              <a:tr h="320409">
                <a:tc>
                  <a:txBody>
                    <a:bodyPr/>
                    <a:lstStyle/>
                    <a:p>
                      <a:pPr indent="0" algn="ctr">
                        <a:lnSpc>
                          <a:spcPct val="100000"/>
                        </a:lnSpc>
                        <a:spcAft>
                          <a:spcPts val="0"/>
                        </a:spcAft>
                      </a:pPr>
                      <a:r>
                        <a:rPr lang="ru-RU" sz="2000" dirty="0">
                          <a:effectLst/>
                          <a:latin typeface="Arial Narrow" panose="020B0606020202030204" pitchFamily="34" charset="0"/>
                        </a:rPr>
                        <a:t>3</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Средства индивидуальной защиты</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не 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2881739959"/>
                  </a:ext>
                </a:extLst>
              </a:tr>
              <a:tr h="320409">
                <a:tc>
                  <a:txBody>
                    <a:bodyPr/>
                    <a:lstStyle/>
                    <a:p>
                      <a:pPr indent="0" algn="ctr">
                        <a:lnSpc>
                          <a:spcPct val="100000"/>
                        </a:lnSpc>
                        <a:spcAft>
                          <a:spcPts val="0"/>
                        </a:spcAft>
                      </a:pPr>
                      <a:r>
                        <a:rPr lang="ru-RU" sz="2000" dirty="0">
                          <a:effectLst/>
                          <a:latin typeface="Arial Narrow" panose="020B0606020202030204" pitchFamily="34" charset="0"/>
                        </a:rPr>
                        <a:t>4</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dirty="0">
                          <a:effectLst/>
                          <a:latin typeface="Arial Narrow" panose="020B0606020202030204" pitchFamily="34" charset="0"/>
                        </a:rPr>
                        <a:t>Средства обеспечения пожарной безопасности</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не 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3935255868"/>
                  </a:ext>
                </a:extLst>
              </a:tr>
              <a:tr h="320409">
                <a:tc>
                  <a:txBody>
                    <a:bodyPr/>
                    <a:lstStyle/>
                    <a:p>
                      <a:pPr indent="0" algn="ctr">
                        <a:lnSpc>
                          <a:spcPct val="100000"/>
                        </a:lnSpc>
                        <a:spcAft>
                          <a:spcPts val="0"/>
                        </a:spcAft>
                      </a:pPr>
                      <a:r>
                        <a:rPr lang="ru-RU" sz="2000" dirty="0">
                          <a:effectLst/>
                          <a:latin typeface="Arial Narrow" panose="020B0606020202030204" pitchFamily="34" charset="0"/>
                        </a:rPr>
                        <a:t>5</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Средства пожаротушения</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не 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1524332200"/>
                  </a:ext>
                </a:extLst>
              </a:tr>
              <a:tr h="480613">
                <a:tc>
                  <a:txBody>
                    <a:bodyPr/>
                    <a:lstStyle/>
                    <a:p>
                      <a:pPr indent="0" algn="ctr">
                        <a:lnSpc>
                          <a:spcPct val="100000"/>
                        </a:lnSpc>
                        <a:spcAft>
                          <a:spcPts val="0"/>
                        </a:spcAft>
                      </a:pPr>
                      <a:r>
                        <a:rPr lang="ru-RU" sz="2000" dirty="0">
                          <a:effectLst/>
                          <a:latin typeface="Arial Narrow" panose="020B0606020202030204" pitchFamily="34" charset="0"/>
                        </a:rPr>
                        <a:t>6</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Медицинские изделия</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не 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2452932744"/>
                  </a:ext>
                </a:extLst>
              </a:tr>
              <a:tr h="320409">
                <a:tc>
                  <a:txBody>
                    <a:bodyPr/>
                    <a:lstStyle/>
                    <a:p>
                      <a:pPr indent="0" algn="ctr">
                        <a:lnSpc>
                          <a:spcPct val="100000"/>
                        </a:lnSpc>
                        <a:spcAft>
                          <a:spcPts val="0"/>
                        </a:spcAft>
                      </a:pPr>
                      <a:r>
                        <a:rPr lang="ru-RU" sz="2000" dirty="0">
                          <a:effectLst/>
                          <a:latin typeface="Arial Narrow" panose="020B0606020202030204" pitchFamily="34" charset="0"/>
                        </a:rPr>
                        <a:t>7</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Товары бытовой химии</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не 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3113431063"/>
                  </a:ext>
                </a:extLst>
              </a:tr>
              <a:tr h="480613">
                <a:tc>
                  <a:txBody>
                    <a:bodyPr/>
                    <a:lstStyle/>
                    <a:p>
                      <a:pPr indent="0" algn="ctr">
                        <a:lnSpc>
                          <a:spcPct val="100000"/>
                        </a:lnSpc>
                        <a:spcAft>
                          <a:spcPts val="0"/>
                        </a:spcAft>
                      </a:pPr>
                      <a:r>
                        <a:rPr lang="ru-RU" sz="2000" dirty="0">
                          <a:effectLst/>
                          <a:latin typeface="Arial Narrow" panose="020B0606020202030204" pitchFamily="34" charset="0"/>
                        </a:rPr>
                        <a:t>8</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Смазочные материалы, масла и специальные жидкости</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не 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2787826713"/>
                  </a:ext>
                </a:extLst>
              </a:tr>
              <a:tr h="961226">
                <a:tc>
                  <a:txBody>
                    <a:bodyPr/>
                    <a:lstStyle/>
                    <a:p>
                      <a:pPr indent="0" algn="ctr">
                        <a:lnSpc>
                          <a:spcPct val="100000"/>
                        </a:lnSpc>
                        <a:spcAft>
                          <a:spcPts val="0"/>
                        </a:spcAft>
                      </a:pPr>
                      <a:r>
                        <a:rPr lang="ru-RU" sz="2000" dirty="0">
                          <a:effectLst/>
                          <a:latin typeface="Arial Narrow" panose="020B0606020202030204" pitchFamily="34" charset="0"/>
                        </a:rPr>
                        <a:t>9</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Пищевая продукция</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dirty="0">
                          <a:effectLst/>
                          <a:latin typeface="Arial Narrow" panose="020B0606020202030204" pitchFamily="34" charset="0"/>
                        </a:rPr>
                        <a:t>достаточный</a:t>
                      </a:r>
                      <a:endParaRPr lang="ru-RU" sz="3600" dirty="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dirty="0">
                          <a:effectLst/>
                          <a:latin typeface="Arial Narrow" panose="020B0606020202030204" pitchFamily="34" charset="0"/>
                        </a:rPr>
                        <a:t>достаточный</a:t>
                      </a:r>
                      <a:endParaRPr lang="ru-RU" sz="3600" dirty="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не 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2482908406"/>
                  </a:ext>
                </a:extLst>
              </a:tr>
              <a:tr h="322693">
                <a:tc>
                  <a:txBody>
                    <a:bodyPr/>
                    <a:lstStyle/>
                    <a:p>
                      <a:pPr indent="0" algn="ctr">
                        <a:lnSpc>
                          <a:spcPct val="100000"/>
                        </a:lnSpc>
                        <a:spcAft>
                          <a:spcPts val="0"/>
                        </a:spcAft>
                      </a:pPr>
                      <a:r>
                        <a:rPr lang="ru-RU" sz="2000" dirty="0">
                          <a:effectLst/>
                          <a:latin typeface="Arial Narrow" panose="020B0606020202030204" pitchFamily="34" charset="0"/>
                        </a:rPr>
                        <a:t>10</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Алкогольная продукция</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dirty="0">
                          <a:effectLst/>
                          <a:latin typeface="Arial Narrow" panose="020B0606020202030204" pitchFamily="34" charset="0"/>
                        </a:rPr>
                        <a:t>достаточный</a:t>
                      </a:r>
                      <a:endParaRPr lang="ru-RU" sz="3600" dirty="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1675282407"/>
                  </a:ext>
                </a:extLst>
              </a:tr>
              <a:tr h="322693">
                <a:tc>
                  <a:txBody>
                    <a:bodyPr/>
                    <a:lstStyle/>
                    <a:p>
                      <a:pPr indent="0" algn="ctr">
                        <a:lnSpc>
                          <a:spcPct val="100000"/>
                        </a:lnSpc>
                        <a:spcAft>
                          <a:spcPts val="0"/>
                        </a:spcAft>
                      </a:pPr>
                      <a:r>
                        <a:rPr lang="ru-RU" sz="2000" dirty="0">
                          <a:effectLst/>
                          <a:latin typeface="Arial Narrow" panose="020B0606020202030204" pitchFamily="34" charset="0"/>
                        </a:rPr>
                        <a:t>11</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Корма и кормовые добавки</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не 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4015096861"/>
                  </a:ext>
                </a:extLst>
              </a:tr>
              <a:tr h="480613">
                <a:tc>
                  <a:txBody>
                    <a:bodyPr/>
                    <a:lstStyle/>
                    <a:p>
                      <a:pPr indent="0" algn="ctr">
                        <a:lnSpc>
                          <a:spcPct val="100000"/>
                        </a:lnSpc>
                        <a:spcAft>
                          <a:spcPts val="0"/>
                        </a:spcAft>
                      </a:pPr>
                      <a:r>
                        <a:rPr lang="ru-RU" sz="2000" dirty="0">
                          <a:effectLst/>
                          <a:latin typeface="Arial Narrow" panose="020B0606020202030204" pitchFamily="34" charset="0"/>
                        </a:rPr>
                        <a:t>12</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Зерно</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dirty="0">
                          <a:effectLst/>
                          <a:latin typeface="Arial Narrow" panose="020B0606020202030204" pitchFamily="34" charset="0"/>
                        </a:rPr>
                        <a:t>-</a:t>
                      </a:r>
                      <a:endParaRPr lang="ru-RU" sz="3600" dirty="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не 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3424866887"/>
                  </a:ext>
                </a:extLst>
              </a:tr>
              <a:tr h="322693">
                <a:tc>
                  <a:txBody>
                    <a:bodyPr/>
                    <a:lstStyle/>
                    <a:p>
                      <a:pPr indent="0" algn="ctr">
                        <a:lnSpc>
                          <a:spcPct val="100000"/>
                        </a:lnSpc>
                        <a:spcAft>
                          <a:spcPts val="0"/>
                        </a:spcAft>
                      </a:pPr>
                      <a:r>
                        <a:rPr lang="ru-RU" sz="2000" dirty="0">
                          <a:effectLst/>
                          <a:latin typeface="Arial Narrow" panose="020B0606020202030204" pitchFamily="34" charset="0"/>
                        </a:rPr>
                        <a:t>13</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Табачная продукция</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dirty="0">
                          <a:effectLst/>
                          <a:latin typeface="Arial Narrow" panose="020B0606020202030204" pitchFamily="34" charset="0"/>
                        </a:rPr>
                        <a:t>-</a:t>
                      </a:r>
                      <a:endParaRPr lang="ru-RU" sz="3600" dirty="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не 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2877634097"/>
                  </a:ext>
                </a:extLst>
              </a:tr>
              <a:tr h="480613">
                <a:tc>
                  <a:txBody>
                    <a:bodyPr/>
                    <a:lstStyle/>
                    <a:p>
                      <a:pPr indent="0" algn="ctr">
                        <a:lnSpc>
                          <a:spcPct val="100000"/>
                        </a:lnSpc>
                        <a:spcAft>
                          <a:spcPts val="0"/>
                        </a:spcAft>
                      </a:pPr>
                      <a:r>
                        <a:rPr lang="ru-RU" sz="2000" dirty="0">
                          <a:effectLst/>
                          <a:latin typeface="Arial Narrow" panose="020B0606020202030204" pitchFamily="34" charset="0"/>
                        </a:rPr>
                        <a:t>14</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Оружие охотничье и спортивное, боеприпасы к нему</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dirty="0">
                          <a:effectLst/>
                          <a:latin typeface="Arial Narrow" panose="020B0606020202030204" pitchFamily="34" charset="0"/>
                        </a:rPr>
                        <a:t>-</a:t>
                      </a:r>
                      <a:endParaRPr lang="ru-RU" sz="3600" dirty="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не 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312137486"/>
                  </a:ext>
                </a:extLst>
              </a:tr>
              <a:tr h="480613">
                <a:tc>
                  <a:txBody>
                    <a:bodyPr/>
                    <a:lstStyle/>
                    <a:p>
                      <a:pPr indent="0" algn="ctr">
                        <a:lnSpc>
                          <a:spcPct val="100000"/>
                        </a:lnSpc>
                        <a:spcAft>
                          <a:spcPts val="0"/>
                        </a:spcAft>
                      </a:pPr>
                      <a:r>
                        <a:rPr lang="ru-RU" sz="2000" dirty="0">
                          <a:effectLst/>
                          <a:latin typeface="Arial Narrow" panose="020B0606020202030204" pitchFamily="34" charset="0"/>
                        </a:rPr>
                        <a:t>15</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Средства электросвязи</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dirty="0">
                          <a:effectLst/>
                          <a:latin typeface="Arial Narrow" panose="020B0606020202030204" pitchFamily="34" charset="0"/>
                        </a:rPr>
                        <a:t>-</a:t>
                      </a:r>
                      <a:endParaRPr lang="ru-RU" sz="3600" dirty="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не 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3552882568"/>
                  </a:ext>
                </a:extLst>
              </a:tr>
              <a:tr h="322693">
                <a:tc>
                  <a:txBody>
                    <a:bodyPr/>
                    <a:lstStyle/>
                    <a:p>
                      <a:pPr indent="0" algn="ctr">
                        <a:lnSpc>
                          <a:spcPct val="100000"/>
                        </a:lnSpc>
                        <a:spcAft>
                          <a:spcPts val="0"/>
                        </a:spcAft>
                      </a:pPr>
                      <a:r>
                        <a:rPr lang="ru-RU" sz="2000" dirty="0">
                          <a:effectLst/>
                          <a:latin typeface="Arial Narrow" panose="020B0606020202030204" pitchFamily="34" charset="0"/>
                        </a:rPr>
                        <a:t>16</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Строительные материалы и изделия</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dirty="0">
                          <a:effectLst/>
                          <a:latin typeface="Arial Narrow" panose="020B0606020202030204" pitchFamily="34" charset="0"/>
                        </a:rPr>
                        <a:t>-</a:t>
                      </a:r>
                      <a:endParaRPr lang="ru-RU" sz="3600" dirty="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не 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3166049591"/>
                  </a:ext>
                </a:extLst>
              </a:tr>
              <a:tr h="480613">
                <a:tc>
                  <a:txBody>
                    <a:bodyPr/>
                    <a:lstStyle/>
                    <a:p>
                      <a:pPr indent="0" algn="ctr">
                        <a:lnSpc>
                          <a:spcPct val="100000"/>
                        </a:lnSpc>
                        <a:spcAft>
                          <a:spcPts val="0"/>
                        </a:spcAft>
                      </a:pPr>
                      <a:r>
                        <a:rPr lang="ru-RU" sz="2000" dirty="0">
                          <a:effectLst/>
                          <a:latin typeface="Arial Narrow" panose="020B0606020202030204" pitchFamily="34" charset="0"/>
                        </a:rPr>
                        <a:t>17</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Оборудование для работы во взрывоопасных средах</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dirty="0">
                          <a:effectLst/>
                          <a:latin typeface="Arial Narrow" panose="020B0606020202030204" pitchFamily="34" charset="0"/>
                        </a:rPr>
                        <a:t>не достаточный</a:t>
                      </a:r>
                      <a:endParaRPr lang="ru-RU" sz="3600" dirty="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2867463665"/>
                  </a:ext>
                </a:extLst>
              </a:tr>
              <a:tr h="322693">
                <a:tc>
                  <a:txBody>
                    <a:bodyPr/>
                    <a:lstStyle/>
                    <a:p>
                      <a:pPr indent="0" algn="ctr">
                        <a:lnSpc>
                          <a:spcPct val="100000"/>
                        </a:lnSpc>
                        <a:spcAft>
                          <a:spcPts val="0"/>
                        </a:spcAft>
                      </a:pPr>
                      <a:r>
                        <a:rPr lang="ru-RU" sz="2000" dirty="0">
                          <a:effectLst/>
                          <a:latin typeface="Arial Narrow" panose="020B0606020202030204" pitchFamily="34" charset="0"/>
                        </a:rPr>
                        <a:t>18</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Аттракционы, оборудование детских игровых площадок</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dirty="0">
                          <a:effectLst/>
                          <a:latin typeface="Arial Narrow" panose="020B0606020202030204" pitchFamily="34" charset="0"/>
                        </a:rPr>
                        <a:t>не достаточный</a:t>
                      </a:r>
                      <a:endParaRPr lang="ru-RU" sz="3600" dirty="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1646909848"/>
                  </a:ext>
                </a:extLst>
              </a:tr>
              <a:tr h="480613">
                <a:tc>
                  <a:txBody>
                    <a:bodyPr/>
                    <a:lstStyle/>
                    <a:p>
                      <a:pPr indent="0" algn="ctr">
                        <a:lnSpc>
                          <a:spcPct val="100000"/>
                        </a:lnSpc>
                        <a:spcAft>
                          <a:spcPts val="0"/>
                        </a:spcAft>
                      </a:pPr>
                      <a:r>
                        <a:rPr lang="ru-RU" sz="2000" dirty="0">
                          <a:effectLst/>
                          <a:latin typeface="Arial Narrow" panose="020B0606020202030204" pitchFamily="34" charset="0"/>
                        </a:rPr>
                        <a:t>19</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a:effectLst/>
                          <a:latin typeface="Arial Narrow" panose="020B0606020202030204" pitchFamily="34" charset="0"/>
                        </a:rPr>
                        <a:t>Лифты</a:t>
                      </a:r>
                      <a:endParaRPr lang="ru-RU" sz="360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dirty="0">
                          <a:effectLst/>
                          <a:latin typeface="Arial Narrow" panose="020B0606020202030204" pitchFamily="34" charset="0"/>
                        </a:rPr>
                        <a:t>не достаточный</a:t>
                      </a:r>
                      <a:endParaRPr lang="ru-RU" sz="3600" dirty="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3791075646"/>
                  </a:ext>
                </a:extLst>
              </a:tr>
              <a:tr h="480613">
                <a:tc>
                  <a:txBody>
                    <a:bodyPr/>
                    <a:lstStyle/>
                    <a:p>
                      <a:pPr indent="0" algn="ctr">
                        <a:lnSpc>
                          <a:spcPct val="100000"/>
                        </a:lnSpc>
                        <a:spcAft>
                          <a:spcPts val="0"/>
                        </a:spcAft>
                      </a:pPr>
                      <a:r>
                        <a:rPr lang="ru-RU" sz="2000" dirty="0">
                          <a:effectLst/>
                          <a:latin typeface="Arial Narrow" panose="020B0606020202030204" pitchFamily="34" charset="0"/>
                        </a:rPr>
                        <a:t>20</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dirty="0">
                          <a:effectLst/>
                          <a:latin typeface="Arial Narrow" panose="020B0606020202030204" pitchFamily="34" charset="0"/>
                        </a:rPr>
                        <a:t>Продукция легкой промышленности</a:t>
                      </a:r>
                      <a:endParaRPr lang="ru-RU" sz="36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достаточный</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a:effectLst/>
                          <a:latin typeface="Arial Narrow" panose="020B0606020202030204" pitchFamily="34" charset="0"/>
                        </a:rPr>
                        <a:t>-</a:t>
                      </a:r>
                      <a:endParaRPr lang="ru-RU" sz="3600">
                        <a:effectLst/>
                        <a:latin typeface="Arial Narrow" panose="020B0606020202030204" pitchFamily="34" charset="0"/>
                        <a:ea typeface="Times New Roman" panose="02020603050405020304" pitchFamily="18" charset="0"/>
                      </a:endParaRPr>
                    </a:p>
                  </a:txBody>
                  <a:tcPr marL="59336" marR="59336" marT="0" marB="0" anchor="ctr"/>
                </a:tc>
                <a:tc>
                  <a:txBody>
                    <a:bodyPr/>
                    <a:lstStyle/>
                    <a:p>
                      <a:pPr indent="0" algn="ctr">
                        <a:lnSpc>
                          <a:spcPct val="100000"/>
                        </a:lnSpc>
                        <a:spcAft>
                          <a:spcPts val="0"/>
                        </a:spcAft>
                      </a:pPr>
                      <a:r>
                        <a:rPr lang="ru-RU" sz="2000" dirty="0">
                          <a:effectLst/>
                          <a:latin typeface="Arial Narrow" panose="020B0606020202030204" pitchFamily="34" charset="0"/>
                        </a:rPr>
                        <a:t>не достаточный</a:t>
                      </a:r>
                      <a:endParaRPr lang="ru-RU" sz="3600" dirty="0">
                        <a:effectLst/>
                        <a:latin typeface="Arial Narrow" panose="020B0606020202030204" pitchFamily="34" charset="0"/>
                        <a:ea typeface="Times New Roman" panose="02020603050405020304" pitchFamily="18" charset="0"/>
                      </a:endParaRPr>
                    </a:p>
                  </a:txBody>
                  <a:tcPr marL="59336" marR="59336" marT="0" marB="0" anchor="ctr"/>
                </a:tc>
                <a:extLst>
                  <a:ext uri="{0D108BD9-81ED-4DB2-BD59-A6C34878D82A}">
                    <a16:rowId xmlns:a16="http://schemas.microsoft.com/office/drawing/2014/main" val="1017333363"/>
                  </a:ext>
                </a:extLst>
              </a:tr>
            </a:tbl>
          </a:graphicData>
        </a:graphic>
      </p:graphicFrame>
    </p:spTree>
    <p:extLst>
      <p:ext uri="{BB962C8B-B14F-4D97-AF65-F5344CB8AC3E}">
        <p14:creationId xmlns:p14="http://schemas.microsoft.com/office/powerpoint/2010/main" val="11177577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27292" y="1425477"/>
            <a:ext cx="18104155" cy="677108"/>
          </a:xfrm>
          <a:prstGeom prst="rect">
            <a:avLst/>
          </a:prstGeom>
          <a:noFill/>
        </p:spPr>
        <p:txBody>
          <a:bodyPr wrap="square" lIns="0" tIns="0" rIns="0" bIns="0" rtlCol="0">
            <a:spAutoFit/>
          </a:bodyPr>
          <a:lstStyle/>
          <a:p>
            <a:r>
              <a:rPr lang="ru-RU" sz="4400" dirty="0">
                <a:solidFill>
                  <a:schemeClr val="accent1"/>
                </a:solidFill>
                <a:latin typeface="Arial" panose="020B0604020202020204" pitchFamily="34" charset="0"/>
                <a:cs typeface="Arial" panose="020B0604020202020204" pitchFamily="34" charset="0"/>
              </a:rPr>
              <a:t>Сравнение национальных целей стандартизации стран </a:t>
            </a:r>
            <a:r>
              <a:rPr lang="ru-RU" sz="4400" dirty="0" smtClean="0">
                <a:solidFill>
                  <a:schemeClr val="accent1"/>
                </a:solidFill>
                <a:latin typeface="Arial" panose="020B0604020202020204" pitchFamily="34" charset="0"/>
                <a:cs typeface="Arial" panose="020B0604020202020204" pitchFamily="34" charset="0"/>
              </a:rPr>
              <a:t>ЕАЭС</a:t>
            </a:r>
            <a:endParaRPr lang="en-US" sz="44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5" name="Таблица 4"/>
          <p:cNvGraphicFramePr>
            <a:graphicFrameLocks noGrp="1"/>
          </p:cNvGraphicFramePr>
          <p:nvPr>
            <p:extLst>
              <p:ext uri="{D42A27DB-BD31-4B8C-83A1-F6EECF244321}">
                <p14:modId xmlns:p14="http://schemas.microsoft.com/office/powerpoint/2010/main" val="1789641574"/>
              </p:ext>
            </p:extLst>
          </p:nvPr>
        </p:nvGraphicFramePr>
        <p:xfrm>
          <a:off x="1979393" y="2643446"/>
          <a:ext cx="20165712" cy="9360131"/>
        </p:xfrm>
        <a:graphic>
          <a:graphicData uri="http://schemas.openxmlformats.org/drawingml/2006/table">
            <a:tbl>
              <a:tblPr firstRow="1" firstCol="1" bandRow="1">
                <a:tableStyleId>{1FECB4D8-DB02-4DC6-A0A2-4F2EBAE1DC90}</a:tableStyleId>
              </a:tblPr>
              <a:tblGrid>
                <a:gridCol w="597553">
                  <a:extLst>
                    <a:ext uri="{9D8B030D-6E8A-4147-A177-3AD203B41FA5}">
                      <a16:colId xmlns:a16="http://schemas.microsoft.com/office/drawing/2014/main" val="3958209535"/>
                    </a:ext>
                  </a:extLst>
                </a:gridCol>
                <a:gridCol w="13523839">
                  <a:extLst>
                    <a:ext uri="{9D8B030D-6E8A-4147-A177-3AD203B41FA5}">
                      <a16:colId xmlns:a16="http://schemas.microsoft.com/office/drawing/2014/main" val="2394956579"/>
                    </a:ext>
                  </a:extLst>
                </a:gridCol>
                <a:gridCol w="1135063">
                  <a:extLst>
                    <a:ext uri="{9D8B030D-6E8A-4147-A177-3AD203B41FA5}">
                      <a16:colId xmlns:a16="http://schemas.microsoft.com/office/drawing/2014/main" val="423462673"/>
                    </a:ext>
                  </a:extLst>
                </a:gridCol>
                <a:gridCol w="1258064">
                  <a:extLst>
                    <a:ext uri="{9D8B030D-6E8A-4147-A177-3AD203B41FA5}">
                      <a16:colId xmlns:a16="http://schemas.microsoft.com/office/drawing/2014/main" val="1330390290"/>
                    </a:ext>
                  </a:extLst>
                </a:gridCol>
                <a:gridCol w="1135063">
                  <a:extLst>
                    <a:ext uri="{9D8B030D-6E8A-4147-A177-3AD203B41FA5}">
                      <a16:colId xmlns:a16="http://schemas.microsoft.com/office/drawing/2014/main" val="3908613480"/>
                    </a:ext>
                  </a:extLst>
                </a:gridCol>
                <a:gridCol w="1135063">
                  <a:extLst>
                    <a:ext uri="{9D8B030D-6E8A-4147-A177-3AD203B41FA5}">
                      <a16:colId xmlns:a16="http://schemas.microsoft.com/office/drawing/2014/main" val="1505355155"/>
                    </a:ext>
                  </a:extLst>
                </a:gridCol>
                <a:gridCol w="1381067">
                  <a:extLst>
                    <a:ext uri="{9D8B030D-6E8A-4147-A177-3AD203B41FA5}">
                      <a16:colId xmlns:a16="http://schemas.microsoft.com/office/drawing/2014/main" val="843307632"/>
                    </a:ext>
                  </a:extLst>
                </a:gridCol>
              </a:tblGrid>
              <a:tr h="687111">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solidFill>
                      <a:schemeClr val="accent5">
                        <a:lumMod val="50000"/>
                      </a:schemeClr>
                    </a:solidFill>
                  </a:tcPr>
                </a:tc>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Национальные цели стандартизации</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solidFill>
                      <a:schemeClr val="accent5">
                        <a:lumMod val="50000"/>
                      </a:schemeClr>
                    </a:solidFill>
                  </a:tcPr>
                </a:tc>
                <a:tc>
                  <a:txBody>
                    <a:bodyPr/>
                    <a:lstStyle/>
                    <a:p>
                      <a:pPr marL="0" indent="0" algn="ctr" defTabSz="1828800" rtl="0" eaLnBrk="1" latinLnBrk="0" hangingPunct="1">
                        <a:lnSpc>
                          <a:spcPct val="100000"/>
                        </a:lnSpc>
                        <a:spcAft>
                          <a:spcPts val="0"/>
                        </a:spcAft>
                      </a:pPr>
                      <a:r>
                        <a:rPr lang="en-US" sz="2000" kern="1200" dirty="0">
                          <a:effectLst/>
                          <a:latin typeface="Arial Narrow" panose="020B0606020202030204" pitchFamily="34" charset="0"/>
                        </a:rPr>
                        <a:t>RU</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solidFill>
                      <a:schemeClr val="accent5">
                        <a:lumMod val="50000"/>
                      </a:schemeClr>
                    </a:solidFill>
                  </a:tcPr>
                </a:tc>
                <a:tc>
                  <a:txBody>
                    <a:bodyPr/>
                    <a:lstStyle/>
                    <a:p>
                      <a:pPr marL="0" indent="0" algn="ctr" defTabSz="1828800" rtl="0" eaLnBrk="1" latinLnBrk="0" hangingPunct="1">
                        <a:lnSpc>
                          <a:spcPct val="100000"/>
                        </a:lnSpc>
                        <a:spcAft>
                          <a:spcPts val="0"/>
                        </a:spcAft>
                      </a:pPr>
                      <a:r>
                        <a:rPr lang="en-US" sz="2000" kern="1200" dirty="0">
                          <a:effectLst/>
                          <a:latin typeface="Arial Narrow" panose="020B0606020202030204" pitchFamily="34" charset="0"/>
                        </a:rPr>
                        <a:t>AM</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solidFill>
                      <a:schemeClr val="accent5">
                        <a:lumMod val="50000"/>
                      </a:schemeClr>
                    </a:solidFill>
                  </a:tcPr>
                </a:tc>
                <a:tc>
                  <a:txBody>
                    <a:bodyPr/>
                    <a:lstStyle/>
                    <a:p>
                      <a:pPr marL="0" indent="0" algn="ctr" defTabSz="1828800" rtl="0" eaLnBrk="1" latinLnBrk="0" hangingPunct="1">
                        <a:lnSpc>
                          <a:spcPct val="100000"/>
                        </a:lnSpc>
                        <a:spcAft>
                          <a:spcPts val="0"/>
                        </a:spcAft>
                      </a:pPr>
                      <a:r>
                        <a:rPr lang="en-US" sz="2000" kern="1200" dirty="0">
                          <a:effectLst/>
                          <a:latin typeface="Arial Narrow" panose="020B0606020202030204" pitchFamily="34" charset="0"/>
                        </a:rPr>
                        <a:t>BY</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solidFill>
                      <a:schemeClr val="accent5">
                        <a:lumMod val="50000"/>
                      </a:schemeClr>
                    </a:solidFill>
                  </a:tcPr>
                </a:tc>
                <a:tc>
                  <a:txBody>
                    <a:bodyPr/>
                    <a:lstStyle/>
                    <a:p>
                      <a:pPr marL="0" indent="0" algn="ctr" defTabSz="1828800" rtl="0" eaLnBrk="1" latinLnBrk="0" hangingPunct="1">
                        <a:lnSpc>
                          <a:spcPct val="100000"/>
                        </a:lnSpc>
                        <a:spcAft>
                          <a:spcPts val="0"/>
                        </a:spcAft>
                      </a:pPr>
                      <a:r>
                        <a:rPr lang="en-US" sz="2000" kern="1200" dirty="0">
                          <a:effectLst/>
                          <a:latin typeface="Arial Narrow" panose="020B0606020202030204" pitchFamily="34" charset="0"/>
                        </a:rPr>
                        <a:t>KZ</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solidFill>
                      <a:schemeClr val="accent5">
                        <a:lumMod val="50000"/>
                      </a:schemeClr>
                    </a:solidFill>
                  </a:tcPr>
                </a:tc>
                <a:tc>
                  <a:txBody>
                    <a:bodyPr/>
                    <a:lstStyle/>
                    <a:p>
                      <a:pPr marL="0" indent="0" algn="ctr" defTabSz="1828800" rtl="0" eaLnBrk="1" latinLnBrk="0" hangingPunct="1">
                        <a:lnSpc>
                          <a:spcPct val="100000"/>
                        </a:lnSpc>
                        <a:spcAft>
                          <a:spcPts val="0"/>
                        </a:spcAft>
                      </a:pPr>
                      <a:r>
                        <a:rPr lang="en-US" sz="2000" kern="1200" dirty="0">
                          <a:effectLst/>
                          <a:latin typeface="Arial Narrow" panose="020B0606020202030204" pitchFamily="34" charset="0"/>
                        </a:rPr>
                        <a:t>KG</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solidFill>
                      <a:schemeClr val="accent5">
                        <a:lumMod val="50000"/>
                      </a:schemeClr>
                    </a:solidFill>
                  </a:tcPr>
                </a:tc>
                <a:extLst>
                  <a:ext uri="{0D108BD9-81ED-4DB2-BD59-A6C34878D82A}">
                    <a16:rowId xmlns:a16="http://schemas.microsoft.com/office/drawing/2014/main" val="95584141"/>
                  </a:ext>
                </a:extLst>
              </a:tr>
              <a:tr h="311404">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1</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содействие социально-экономическому развитию</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3962919387"/>
                  </a:ext>
                </a:extLst>
              </a:tr>
              <a:tr h="618400">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2</a:t>
                      </a:r>
                      <a:endParaRPr lang="ru-RU" sz="2000" kern="1200" dirty="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содействие интеграции в мировую экономику и международные системы стандартизации</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1047837162"/>
                  </a:ext>
                </a:extLst>
              </a:tr>
              <a:tr h="309200">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3</a:t>
                      </a:r>
                      <a:endParaRPr lang="ru-RU" sz="2000" kern="1200" dirty="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улучшение качества жизни населения страны</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2881739959"/>
                  </a:ext>
                </a:extLst>
              </a:tr>
              <a:tr h="309200">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4</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обеспечение национальной безопасности</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3935255868"/>
                  </a:ext>
                </a:extLst>
              </a:tr>
              <a:tr h="309200">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5</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техническое перевооружение промышленности</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1524332200"/>
                  </a:ext>
                </a:extLst>
              </a:tr>
              <a:tr h="463799">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6</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повышение качества продукции, выполнения работ, оказания услуг</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2452932744"/>
                  </a:ext>
                </a:extLst>
              </a:tr>
              <a:tr h="309200">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7</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повышение конкурентоспособности продукции</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3113431063"/>
                  </a:ext>
                </a:extLst>
              </a:tr>
              <a:tr h="463799">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8</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обеспечение безопасности продукции, защита интересов потребителей</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2787826713"/>
                  </a:ext>
                </a:extLst>
              </a:tr>
              <a:tr h="927600">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9</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обеспечение безопасности народнохозяйственных объектов с учетом риска возникновения природных и техногенных катастроф и других чрезвычайных ситуаций</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2482908406"/>
                  </a:ext>
                </a:extLst>
              </a:tr>
              <a:tr h="311404">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10</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обеспечение единства измерений</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1675282407"/>
                  </a:ext>
                </a:extLst>
              </a:tr>
              <a:tr h="311404">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11</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ресурсосбережение</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4015096861"/>
                  </a:ext>
                </a:extLst>
              </a:tr>
              <a:tr h="463799">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12</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обеспечение взаимозаменяемости и совместимости продукции</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3424866887"/>
                  </a:ext>
                </a:extLst>
              </a:tr>
              <a:tr h="311404">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13</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устранение технических барьеров в торговле</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2877634097"/>
                  </a:ext>
                </a:extLst>
              </a:tr>
              <a:tr h="463799">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14</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продвижение результатов инноваций и технического прогресса</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 </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312137486"/>
                  </a:ext>
                </a:extLst>
              </a:tr>
              <a:tr h="463799">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15</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содействие соблюдению требований технических регламентов</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 </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3552882568"/>
                  </a:ext>
                </a:extLst>
              </a:tr>
              <a:tr h="311404">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16</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техническая и информационная совместимость</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3166049591"/>
                  </a:ext>
                </a:extLst>
              </a:tr>
              <a:tr h="463799">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17</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предупреждение действий, вводящих в заблуждение потребителей</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 </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2867463665"/>
                  </a:ext>
                </a:extLst>
              </a:tr>
              <a:tr h="311404">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18</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охрана окружающей среды</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1646909848"/>
                  </a:ext>
                </a:extLst>
              </a:tr>
              <a:tr h="463799">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19</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формирование национальной инфраструктуры качества</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 </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3791075646"/>
                  </a:ext>
                </a:extLst>
              </a:tr>
              <a:tr h="463799">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20</a:t>
                      </a:r>
                      <a:endParaRPr lang="ru-RU" sz="2000" kern="120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обеспечение становления и функционирования цифровой экономики</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 </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 </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1017333363"/>
                  </a:ext>
                </a:extLst>
              </a:tr>
              <a:tr h="311404">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21</a:t>
                      </a:r>
                      <a:endParaRPr lang="ru-RU" sz="2000" kern="1200" dirty="0">
                        <a:solidFill>
                          <a:schemeClr val="dk1"/>
                        </a:solidFill>
                        <a:effectLst/>
                        <a:latin typeface="Arial Narrow" panose="020B0606020202030204" pitchFamily="34" charset="0"/>
                        <a:ea typeface="+mn-ea"/>
                        <a:cs typeface="+mn-cs"/>
                      </a:endParaRPr>
                    </a:p>
                  </a:txBody>
                  <a:tcPr marL="51802" marR="51802" marT="0" marB="0"/>
                </a:tc>
                <a:tc>
                  <a:txBody>
                    <a:bodyPr/>
                    <a:lstStyle/>
                    <a:p>
                      <a:pPr marL="0" indent="0" algn="l" defTabSz="1828800" rtl="0" eaLnBrk="1" latinLnBrk="0" hangingPunct="1">
                        <a:lnSpc>
                          <a:spcPct val="100000"/>
                        </a:lnSpc>
                        <a:spcAft>
                          <a:spcPts val="0"/>
                        </a:spcAft>
                      </a:pPr>
                      <a:r>
                        <a:rPr lang="ru-RU" sz="2000" kern="1200" dirty="0">
                          <a:effectLst/>
                          <a:latin typeface="Arial Narrow" panose="020B0606020202030204" pitchFamily="34" charset="0"/>
                        </a:rPr>
                        <a:t>обеспечение условий добросовестной конкуренции</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a:effectLst/>
                          <a:latin typeface="Arial Narrow" panose="020B0606020202030204" pitchFamily="34" charset="0"/>
                        </a:rPr>
                        <a:t> </a:t>
                      </a:r>
                      <a:endParaRPr lang="ru-RU" sz="2000" kern="1200">
                        <a:solidFill>
                          <a:schemeClr val="dk1"/>
                        </a:solidFill>
                        <a:effectLst/>
                        <a:latin typeface="Arial Narrow" panose="020B0606020202030204" pitchFamily="34" charset="0"/>
                        <a:ea typeface="+mn-ea"/>
                        <a:cs typeface="+mn-cs"/>
                      </a:endParaRPr>
                    </a:p>
                  </a:txBody>
                  <a:tcPr marL="51802" marR="51802" marT="0" marB="0" anchor="ctr"/>
                </a:tc>
                <a:tc>
                  <a:txBody>
                    <a:bodyPr/>
                    <a:lstStyle/>
                    <a:p>
                      <a:pPr marL="0" indent="0" algn="ctr" defTabSz="1828800" rtl="0" eaLnBrk="1" latinLnBrk="0" hangingPunct="1">
                        <a:lnSpc>
                          <a:spcPct val="100000"/>
                        </a:lnSpc>
                        <a:spcAft>
                          <a:spcPts val="0"/>
                        </a:spcAft>
                      </a:pPr>
                      <a:r>
                        <a:rPr lang="ru-RU" sz="2000" kern="1200" dirty="0">
                          <a:effectLst/>
                          <a:latin typeface="Arial Narrow" panose="020B0606020202030204" pitchFamily="34" charset="0"/>
                        </a:rPr>
                        <a:t> </a:t>
                      </a:r>
                      <a:endParaRPr lang="ru-RU" sz="2000" kern="1200" dirty="0">
                        <a:solidFill>
                          <a:schemeClr val="dk1"/>
                        </a:solidFill>
                        <a:effectLst/>
                        <a:latin typeface="Arial Narrow" panose="020B0606020202030204" pitchFamily="34" charset="0"/>
                        <a:ea typeface="+mn-ea"/>
                        <a:cs typeface="+mn-cs"/>
                      </a:endParaRPr>
                    </a:p>
                  </a:txBody>
                  <a:tcPr marL="51802" marR="51802" marT="0" marB="0" anchor="ctr"/>
                </a:tc>
                <a:extLst>
                  <a:ext uri="{0D108BD9-81ED-4DB2-BD59-A6C34878D82A}">
                    <a16:rowId xmlns:a16="http://schemas.microsoft.com/office/drawing/2014/main" val="1608612895"/>
                  </a:ext>
                </a:extLst>
              </a:tr>
            </a:tbl>
          </a:graphicData>
        </a:graphic>
      </p:graphicFrame>
    </p:spTree>
    <p:extLst>
      <p:ext uri="{BB962C8B-B14F-4D97-AF65-F5344CB8AC3E}">
        <p14:creationId xmlns:p14="http://schemas.microsoft.com/office/powerpoint/2010/main" val="21515743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27292" y="1025367"/>
            <a:ext cx="18719297" cy="1354217"/>
          </a:xfrm>
          <a:prstGeom prst="rect">
            <a:avLst/>
          </a:prstGeom>
          <a:noFill/>
        </p:spPr>
        <p:txBody>
          <a:bodyPr wrap="square" lIns="0" tIns="0" rIns="0" bIns="0" rtlCol="0">
            <a:spAutoFit/>
          </a:bodyPr>
          <a:lstStyle/>
          <a:p>
            <a:r>
              <a:rPr lang="ru-RU" sz="4400" dirty="0">
                <a:solidFill>
                  <a:schemeClr val="accent1"/>
                </a:solidFill>
                <a:latin typeface="Arial" panose="020B0604020202020204" pitchFamily="34" charset="0"/>
                <a:cs typeface="Arial" panose="020B0604020202020204" pitchFamily="34" charset="0"/>
              </a:rPr>
              <a:t>Результаты оценки функционирования </a:t>
            </a:r>
            <a:r>
              <a:rPr lang="ru-RU" sz="4400" dirty="0" smtClean="0">
                <a:solidFill>
                  <a:schemeClr val="accent1"/>
                </a:solidFill>
                <a:latin typeface="Arial" panose="020B0604020202020204" pitchFamily="34" charset="0"/>
                <a:cs typeface="Arial" panose="020B0604020202020204" pitchFamily="34" charset="0"/>
              </a:rPr>
              <a:t>системы </a:t>
            </a:r>
            <a:r>
              <a:rPr lang="ru-RU" sz="4400" dirty="0">
                <a:solidFill>
                  <a:schemeClr val="accent1"/>
                </a:solidFill>
                <a:latin typeface="Arial" panose="020B0604020202020204" pitchFamily="34" charset="0"/>
                <a:cs typeface="Arial" panose="020B0604020202020204" pitchFamily="34" charset="0"/>
              </a:rPr>
              <a:t>технического регулирования государств-членов </a:t>
            </a:r>
            <a:r>
              <a:rPr lang="ru-RU" sz="4400" dirty="0" smtClean="0">
                <a:solidFill>
                  <a:schemeClr val="accent1"/>
                </a:solidFill>
                <a:latin typeface="Arial" panose="020B0604020202020204" pitchFamily="34" charset="0"/>
                <a:cs typeface="Arial" panose="020B0604020202020204" pitchFamily="34" charset="0"/>
              </a:rPr>
              <a:t>ЕАЭС, согласно анкетированию (1/2)</a:t>
            </a:r>
            <a:endParaRPr lang="en-US" sz="44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5" name="Таблица 4"/>
          <p:cNvGraphicFramePr>
            <a:graphicFrameLocks noGrp="1"/>
          </p:cNvGraphicFramePr>
          <p:nvPr>
            <p:extLst>
              <p:ext uri="{D42A27DB-BD31-4B8C-83A1-F6EECF244321}">
                <p14:modId xmlns:p14="http://schemas.microsoft.com/office/powerpoint/2010/main" val="2634173924"/>
              </p:ext>
            </p:extLst>
          </p:nvPr>
        </p:nvGraphicFramePr>
        <p:xfrm>
          <a:off x="1605320" y="2676698"/>
          <a:ext cx="21753446" cy="8799726"/>
        </p:xfrm>
        <a:graphic>
          <a:graphicData uri="http://schemas.openxmlformats.org/drawingml/2006/table">
            <a:tbl>
              <a:tblPr firstRow="1" firstCol="1" bandRow="1">
                <a:tableStyleId>{1FECB4D8-DB02-4DC6-A0A2-4F2EBAE1DC90}</a:tableStyleId>
              </a:tblPr>
              <a:tblGrid>
                <a:gridCol w="797867">
                  <a:extLst>
                    <a:ext uri="{9D8B030D-6E8A-4147-A177-3AD203B41FA5}">
                      <a16:colId xmlns:a16="http://schemas.microsoft.com/office/drawing/2014/main" val="3958209535"/>
                    </a:ext>
                  </a:extLst>
                </a:gridCol>
                <a:gridCol w="6232591">
                  <a:extLst>
                    <a:ext uri="{9D8B030D-6E8A-4147-A177-3AD203B41FA5}">
                      <a16:colId xmlns:a16="http://schemas.microsoft.com/office/drawing/2014/main" val="2394956579"/>
                    </a:ext>
                  </a:extLst>
                </a:gridCol>
                <a:gridCol w="3680747">
                  <a:extLst>
                    <a:ext uri="{9D8B030D-6E8A-4147-A177-3AD203B41FA5}">
                      <a16:colId xmlns:a16="http://schemas.microsoft.com/office/drawing/2014/main" val="1330390290"/>
                    </a:ext>
                  </a:extLst>
                </a:gridCol>
                <a:gridCol w="3680747">
                  <a:extLst>
                    <a:ext uri="{9D8B030D-6E8A-4147-A177-3AD203B41FA5}">
                      <a16:colId xmlns:a16="http://schemas.microsoft.com/office/drawing/2014/main" val="3908613480"/>
                    </a:ext>
                  </a:extLst>
                </a:gridCol>
                <a:gridCol w="3680747">
                  <a:extLst>
                    <a:ext uri="{9D8B030D-6E8A-4147-A177-3AD203B41FA5}">
                      <a16:colId xmlns:a16="http://schemas.microsoft.com/office/drawing/2014/main" val="1505355155"/>
                    </a:ext>
                  </a:extLst>
                </a:gridCol>
                <a:gridCol w="3680747">
                  <a:extLst>
                    <a:ext uri="{9D8B030D-6E8A-4147-A177-3AD203B41FA5}">
                      <a16:colId xmlns:a16="http://schemas.microsoft.com/office/drawing/2014/main" val="843307632"/>
                    </a:ext>
                  </a:extLst>
                </a:gridCol>
              </a:tblGrid>
              <a:tr h="623466">
                <a:tc>
                  <a:txBody>
                    <a:bodyPr/>
                    <a:lstStyle/>
                    <a:p>
                      <a:pPr indent="0" algn="ctr">
                        <a:lnSpc>
                          <a:spcPct val="100000"/>
                        </a:lnSpc>
                        <a:spcAft>
                          <a:spcPts val="0"/>
                        </a:spcAft>
                      </a:pPr>
                      <a:r>
                        <a:rPr lang="ru-RU" sz="2000" b="1" dirty="0">
                          <a:effectLst/>
                          <a:latin typeface="Arial Narrow" panose="020B0606020202030204" pitchFamily="34" charset="0"/>
                        </a:rPr>
                        <a:t>№</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Приоритетное направление</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Армения</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Беларусь</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Казахстан</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Кыргызстан </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extLst>
                  <a:ext uri="{0D108BD9-81ED-4DB2-BD59-A6C34878D82A}">
                    <a16:rowId xmlns:a16="http://schemas.microsoft.com/office/drawing/2014/main" val="95584141"/>
                  </a:ext>
                </a:extLst>
              </a:tr>
              <a:tr h="282560">
                <a:tc>
                  <a:txBody>
                    <a:bodyPr/>
                    <a:lstStyle/>
                    <a:p>
                      <a:pPr indent="0" algn="ctr">
                        <a:lnSpc>
                          <a:spcPct val="100000"/>
                        </a:lnSpc>
                        <a:spcAft>
                          <a:spcPts val="0"/>
                        </a:spcAft>
                      </a:pPr>
                      <a:r>
                        <a:rPr lang="ru-RU" sz="2000" dirty="0" smtClean="0">
                          <a:effectLst/>
                          <a:latin typeface="Arial Narrow" panose="020B0606020202030204" pitchFamily="34" charset="0"/>
                        </a:rPr>
                        <a:t>1</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nSpc>
                          <a:spcPct val="100000"/>
                        </a:lnSpc>
                      </a:pPr>
                      <a:r>
                        <a:rPr lang="ru-RU" sz="2000" b="1" dirty="0" smtClean="0">
                          <a:latin typeface="Arial Narrow" panose="020B0606020202030204" pitchFamily="34" charset="0"/>
                        </a:rPr>
                        <a:t>Документы стратегического и долгосрочного планирования для системы технического регулирования</a:t>
                      </a:r>
                      <a:endParaRPr lang="ru-RU" sz="2000" b="1" dirty="0">
                        <a:latin typeface="Arial Narrow" panose="020B0606020202030204" pitchFamily="34" charset="0"/>
                      </a:endParaRPr>
                    </a:p>
                  </a:txBody>
                  <a:tcPr marL="59336" marR="59336" marT="0" marB="0"/>
                </a:tc>
                <a:tc>
                  <a:txBody>
                    <a:bodyPr/>
                    <a:lstStyle/>
                    <a:p>
                      <a:pPr indent="0">
                        <a:lnSpc>
                          <a:spcPct val="100000"/>
                        </a:lnSpc>
                      </a:pPr>
                      <a:r>
                        <a:rPr lang="ru-RU" sz="2000" dirty="0" smtClean="0">
                          <a:latin typeface="Arial Narrow" panose="020B0606020202030204" pitchFamily="34" charset="0"/>
                        </a:rPr>
                        <a:t>Не выявлены</a:t>
                      </a:r>
                      <a:endParaRPr lang="ru-RU" sz="2000" dirty="0">
                        <a:latin typeface="Arial Narrow" panose="020B0606020202030204" pitchFamily="34" charset="0"/>
                      </a:endParaRPr>
                    </a:p>
                  </a:txBody>
                  <a:tcPr marL="68580" marR="68580" marT="71755" marB="71755"/>
                </a:tc>
                <a:tc>
                  <a:txBody>
                    <a:bodyPr/>
                    <a:lstStyle/>
                    <a:p>
                      <a:pPr indent="0">
                        <a:lnSpc>
                          <a:spcPct val="100000"/>
                        </a:lnSpc>
                      </a:pPr>
                      <a:r>
                        <a:rPr lang="ru-RU" sz="2000" dirty="0" smtClean="0">
                          <a:latin typeface="Arial Narrow" panose="020B0606020202030204" pitchFamily="34" charset="0"/>
                        </a:rPr>
                        <a:t>Выявлены</a:t>
                      </a:r>
                      <a:endParaRPr lang="ru-RU" sz="2000" dirty="0">
                        <a:latin typeface="Arial Narrow" panose="020B0606020202030204" pitchFamily="34" charset="0"/>
                      </a:endParaRPr>
                    </a:p>
                  </a:txBody>
                  <a:tcPr marL="68580" marR="68580" marT="71755" marB="71755"/>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kumimoji="0" lang="ru-RU" sz="2000" b="0" i="0" u="none" strike="noStrike" kern="1200" cap="none" spc="0" normalizeH="0" baseline="0" noProof="0" smtClean="0">
                          <a:ln>
                            <a:noFill/>
                          </a:ln>
                          <a:solidFill>
                            <a:srgbClr val="000000"/>
                          </a:solidFill>
                          <a:effectLst/>
                          <a:uLnTx/>
                          <a:uFillTx/>
                          <a:latin typeface="Arial Narrow" panose="020B0606020202030204" pitchFamily="34" charset="0"/>
                          <a:ea typeface="+mn-ea"/>
                          <a:cs typeface="+mn-cs"/>
                        </a:rPr>
                        <a:t>Выявлены</a:t>
                      </a:r>
                      <a:endParaRPr kumimoji="0" lang="ru-RU" sz="2000" b="0"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68580" marR="68580" marT="71755" marB="71755"/>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kumimoji="0" lang="ru-RU" sz="2000" b="0" i="0" u="none" strike="noStrike" kern="1200" cap="none" spc="0" normalizeH="0" baseline="0" noProof="0" dirty="0" smtClean="0">
                          <a:ln>
                            <a:noFill/>
                          </a:ln>
                          <a:solidFill>
                            <a:srgbClr val="000000"/>
                          </a:solidFill>
                          <a:effectLst/>
                          <a:uLnTx/>
                          <a:uFillTx/>
                          <a:latin typeface="Arial Narrow" panose="020B0606020202030204" pitchFamily="34" charset="0"/>
                          <a:ea typeface="+mn-ea"/>
                          <a:cs typeface="+mn-cs"/>
                        </a:rPr>
                        <a:t>Выявлены</a:t>
                      </a:r>
                      <a:endParaRPr kumimoji="0" lang="ru-RU" sz="2000" b="0"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68580" marR="68580" marT="71755" marB="71755"/>
                </a:tc>
                <a:extLst>
                  <a:ext uri="{0D108BD9-81ED-4DB2-BD59-A6C34878D82A}">
                    <a16:rowId xmlns:a16="http://schemas.microsoft.com/office/drawing/2014/main" val="3962919387"/>
                  </a:ext>
                </a:extLst>
              </a:tr>
              <a:tr h="561120">
                <a:tc>
                  <a:txBody>
                    <a:bodyPr/>
                    <a:lstStyle/>
                    <a:p>
                      <a:pPr indent="0" algn="ctr">
                        <a:lnSpc>
                          <a:spcPct val="100000"/>
                        </a:lnSpc>
                        <a:spcAft>
                          <a:spcPts val="0"/>
                        </a:spcAft>
                      </a:pPr>
                      <a:r>
                        <a:rPr lang="ru-RU" sz="2000" smtClean="0">
                          <a:effectLst/>
                          <a:latin typeface="Arial Narrow" panose="020B0606020202030204" pitchFamily="34" charset="0"/>
                        </a:rPr>
                        <a:t>2</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b="1" dirty="0" smtClean="0">
                          <a:effectLst/>
                          <a:latin typeface="Arial Narrow" panose="020B0606020202030204" pitchFamily="34" charset="0"/>
                          <a:ea typeface="Times New Roman" panose="02020603050405020304" pitchFamily="18" charset="0"/>
                        </a:rPr>
                        <a:t>Целевые показатели, которые используются для оценки эффективности функционирования системы технического регулирования</a:t>
                      </a:r>
                      <a:endParaRPr lang="ru-RU" sz="2000" b="1"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smtClean="0">
                          <a:effectLst/>
                          <a:latin typeface="Arial Narrow" panose="020B0606020202030204" pitchFamily="34" charset="0"/>
                          <a:ea typeface="Times New Roman" panose="02020603050405020304" pitchFamily="18" charset="0"/>
                        </a:rPr>
                        <a:t>Не установлены</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Установлены</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smtClean="0">
                          <a:effectLst/>
                          <a:latin typeface="Arial Narrow" panose="020B0606020202030204" pitchFamily="34" charset="0"/>
                          <a:ea typeface="Times New Roman" panose="02020603050405020304" pitchFamily="18" charset="0"/>
                        </a:rPr>
                        <a:t>Не установлены</a:t>
                      </a:r>
                      <a:endParaRPr lang="ru-RU" sz="200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Не установлены</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extLst>
                  <a:ext uri="{0D108BD9-81ED-4DB2-BD59-A6C34878D82A}">
                    <a16:rowId xmlns:a16="http://schemas.microsoft.com/office/drawing/2014/main" val="1047837162"/>
                  </a:ext>
                </a:extLst>
              </a:tr>
              <a:tr h="280560">
                <a:tc>
                  <a:txBody>
                    <a:bodyPr/>
                    <a:lstStyle/>
                    <a:p>
                      <a:pPr indent="0" algn="ctr">
                        <a:lnSpc>
                          <a:spcPct val="100000"/>
                        </a:lnSpc>
                        <a:spcAft>
                          <a:spcPts val="0"/>
                        </a:spcAft>
                      </a:pPr>
                      <a:r>
                        <a:rPr lang="ru-RU" sz="2000" smtClean="0">
                          <a:effectLst/>
                          <a:latin typeface="Arial Narrow" panose="020B0606020202030204" pitchFamily="34" charset="0"/>
                        </a:rPr>
                        <a:t>3</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b="1" dirty="0">
                          <a:effectLst/>
                          <a:latin typeface="Arial Narrow" panose="020B0606020202030204" pitchFamily="34" charset="0"/>
                          <a:ea typeface="Times New Roman" panose="02020603050405020304" pitchFamily="18" charset="0"/>
                        </a:rPr>
                        <a:t>НПА, разработанные в период с 2022 и по н/в, направленные на преодоление кризисных ситуаций в экономике</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smtClean="0">
                          <a:effectLst/>
                          <a:latin typeface="Arial Narrow" panose="020B0606020202030204" pitchFamily="34" charset="0"/>
                          <a:ea typeface="Times New Roman" panose="02020603050405020304" pitchFamily="18" charset="0"/>
                        </a:rPr>
                        <a:t>Не выявлены</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Постановление Совета Министров Республики Беларусь от 29 апреля 2022 г. № 270 «Об особенностях подтверждения соответствия»</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Не выявлены</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Косвенно:</a:t>
                      </a:r>
                    </a:p>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Национальная программа развития </a:t>
                      </a:r>
                      <a:r>
                        <a:rPr lang="ru-RU" sz="2000" dirty="0" err="1" smtClean="0">
                          <a:effectLst/>
                          <a:latin typeface="Arial Narrow" panose="020B0606020202030204" pitchFamily="34" charset="0"/>
                          <a:ea typeface="Times New Roman" panose="02020603050405020304" pitchFamily="18" charset="0"/>
                        </a:rPr>
                        <a:t>Кыргызской</a:t>
                      </a:r>
                      <a:r>
                        <a:rPr lang="ru-RU" sz="2000" dirty="0" smtClean="0">
                          <a:effectLst/>
                          <a:latin typeface="Arial Narrow" panose="020B0606020202030204" pitchFamily="34" charset="0"/>
                          <a:ea typeface="Times New Roman" panose="02020603050405020304" pitchFamily="18" charset="0"/>
                        </a:rPr>
                        <a:t> Республики до 2026 года</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extLst>
                  <a:ext uri="{0D108BD9-81ED-4DB2-BD59-A6C34878D82A}">
                    <a16:rowId xmlns:a16="http://schemas.microsoft.com/office/drawing/2014/main" val="2881739959"/>
                  </a:ext>
                </a:extLst>
              </a:tr>
              <a:tr h="280560">
                <a:tc>
                  <a:txBody>
                    <a:bodyPr/>
                    <a:lstStyle/>
                    <a:p>
                      <a:pPr indent="0" algn="ctr">
                        <a:lnSpc>
                          <a:spcPct val="100000"/>
                        </a:lnSpc>
                        <a:spcAft>
                          <a:spcPts val="0"/>
                        </a:spcAft>
                      </a:pPr>
                      <a:r>
                        <a:rPr lang="ru-RU" sz="2000" smtClean="0">
                          <a:effectLst/>
                          <a:latin typeface="Arial Narrow" panose="020B0606020202030204" pitchFamily="34" charset="0"/>
                        </a:rPr>
                        <a:t>4</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b="1" dirty="0">
                          <a:effectLst/>
                          <a:latin typeface="Arial Narrow" panose="020B0606020202030204" pitchFamily="34" charset="0"/>
                          <a:ea typeface="Times New Roman" panose="02020603050405020304" pitchFamily="18" charset="0"/>
                        </a:rPr>
                        <a:t>Количество утвержденных национальных технических регламентов</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14</a:t>
                      </a: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5</a:t>
                      </a: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18</a:t>
                      </a: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15</a:t>
                      </a:r>
                    </a:p>
                  </a:txBody>
                  <a:tcPr marL="68580" marR="68580" marT="71755" marB="71755"/>
                </a:tc>
                <a:extLst>
                  <a:ext uri="{0D108BD9-81ED-4DB2-BD59-A6C34878D82A}">
                    <a16:rowId xmlns:a16="http://schemas.microsoft.com/office/drawing/2014/main" val="3935255868"/>
                  </a:ext>
                </a:extLst>
              </a:tr>
              <a:tr h="420839">
                <a:tc>
                  <a:txBody>
                    <a:bodyPr/>
                    <a:lstStyle/>
                    <a:p>
                      <a:pPr indent="0" algn="ctr">
                        <a:lnSpc>
                          <a:spcPct val="100000"/>
                        </a:lnSpc>
                        <a:spcAft>
                          <a:spcPts val="0"/>
                        </a:spcAft>
                      </a:pPr>
                      <a:r>
                        <a:rPr lang="ru-RU" sz="2000" dirty="0" smtClean="0">
                          <a:effectLst/>
                          <a:latin typeface="Arial Narrow" panose="020B0606020202030204" pitchFamily="34" charset="0"/>
                        </a:rPr>
                        <a:t>5</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b="1" dirty="0">
                          <a:effectLst/>
                          <a:latin typeface="Arial Narrow" panose="020B0606020202030204" pitchFamily="34" charset="0"/>
                          <a:ea typeface="Times New Roman" panose="02020603050405020304" pitchFamily="18" charset="0"/>
                        </a:rPr>
                        <a:t>Механизм оценки соответствия продукции, включенной в национальные технические регламенты</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Обязательная сертификация продукции или декларирование соответствия продукции</a:t>
                      </a: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Обязательное подтверждение соответствия осуществляется в форме обязательной сертификации и декларирования соответствия. </a:t>
                      </a: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Сертификация и </a:t>
                      </a:r>
                      <a:r>
                        <a:rPr lang="ru-RU" sz="2000" dirty="0" err="1">
                          <a:effectLst/>
                          <a:latin typeface="Arial Narrow" panose="020B0606020202030204" pitchFamily="34" charset="0"/>
                          <a:ea typeface="Times New Roman" panose="02020603050405020304" pitchFamily="18" charset="0"/>
                        </a:rPr>
                        <a:t>госрегистрация</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В соответствии с установленными формами и схемами оценки технических национальных технических регламентов.</a:t>
                      </a:r>
                    </a:p>
                  </a:txBody>
                  <a:tcPr marL="68580" marR="68580" marT="71755" marB="71755"/>
                </a:tc>
                <a:extLst>
                  <a:ext uri="{0D108BD9-81ED-4DB2-BD59-A6C34878D82A}">
                    <a16:rowId xmlns:a16="http://schemas.microsoft.com/office/drawing/2014/main" val="2452932744"/>
                  </a:ext>
                </a:extLst>
              </a:tr>
              <a:tr h="280560">
                <a:tc>
                  <a:txBody>
                    <a:bodyPr/>
                    <a:lstStyle/>
                    <a:p>
                      <a:pPr indent="0" algn="ctr">
                        <a:lnSpc>
                          <a:spcPct val="100000"/>
                        </a:lnSpc>
                        <a:spcAft>
                          <a:spcPts val="0"/>
                        </a:spcAft>
                      </a:pPr>
                      <a:r>
                        <a:rPr lang="ru-RU" sz="2000" dirty="0" smtClean="0">
                          <a:effectLst/>
                          <a:latin typeface="Arial Narrow" panose="020B0606020202030204" pitchFamily="34" charset="0"/>
                        </a:rPr>
                        <a:t>6</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b="1" dirty="0">
                          <a:effectLst/>
                          <a:latin typeface="Arial Narrow" panose="020B0606020202030204" pitchFamily="34" charset="0"/>
                          <a:ea typeface="Times New Roman" panose="02020603050405020304" pitchFamily="18" charset="0"/>
                        </a:rPr>
                        <a:t>Периодичность оценки научно-технического уровня технических регламентов</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По мере необходимости, отнесено к функции Министерства экономики Республики Армения</a:t>
                      </a: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Не реже одного раза в пять лет</a:t>
                      </a: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Работы по анализу практики применения техрегламентов Республики Казахстан начаты в 2021 году</a:t>
                      </a: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Не проводится </a:t>
                      </a:r>
                    </a:p>
                  </a:txBody>
                  <a:tcPr marL="68580" marR="68580" marT="71755" marB="71755"/>
                </a:tc>
                <a:extLst>
                  <a:ext uri="{0D108BD9-81ED-4DB2-BD59-A6C34878D82A}">
                    <a16:rowId xmlns:a16="http://schemas.microsoft.com/office/drawing/2014/main" val="3113431063"/>
                  </a:ext>
                </a:extLst>
              </a:tr>
              <a:tr h="420839">
                <a:tc>
                  <a:txBody>
                    <a:bodyPr/>
                    <a:lstStyle/>
                    <a:p>
                      <a:pPr indent="0" algn="ctr">
                        <a:lnSpc>
                          <a:spcPct val="100000"/>
                        </a:lnSpc>
                        <a:spcAft>
                          <a:spcPts val="0"/>
                        </a:spcAft>
                      </a:pPr>
                      <a:r>
                        <a:rPr lang="ru-RU" sz="2000" dirty="0" smtClean="0">
                          <a:effectLst/>
                          <a:latin typeface="Arial Narrow" panose="020B0606020202030204" pitchFamily="34" charset="0"/>
                        </a:rPr>
                        <a:t>7</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b="1" dirty="0">
                          <a:effectLst/>
                          <a:latin typeface="Arial Narrow" panose="020B0606020202030204" pitchFamily="34" charset="0"/>
                          <a:ea typeface="Times New Roman" panose="02020603050405020304" pitchFamily="18" charset="0"/>
                        </a:rPr>
                        <a:t>Обязательная оценка соответствия на услуги населения, производственные услуги</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Не установлена</a:t>
                      </a:r>
                    </a:p>
                  </a:txBody>
                  <a:tcPr marL="68580" marR="68580" marT="71755" marB="71755"/>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Предусмотрена </a:t>
                      </a:r>
                      <a:r>
                        <a:rPr lang="ru-RU" sz="2000" dirty="0">
                          <a:effectLst/>
                          <a:latin typeface="Arial Narrow" panose="020B0606020202030204" pitchFamily="34" charset="0"/>
                          <a:ea typeface="Times New Roman" panose="02020603050405020304" pitchFamily="18" charset="0"/>
                        </a:rPr>
                        <a:t>обязательная сертификация </a:t>
                      </a:r>
                      <a:r>
                        <a:rPr lang="ru-RU" sz="2000" dirty="0" smtClean="0">
                          <a:effectLst/>
                          <a:latin typeface="Arial Narrow" panose="020B0606020202030204" pitchFamily="34" charset="0"/>
                          <a:ea typeface="Times New Roman" panose="02020603050405020304" pitchFamily="18" charset="0"/>
                        </a:rPr>
                        <a:t>услуг</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Не установлена</a:t>
                      </a: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Действует добровольная система оценки</a:t>
                      </a:r>
                    </a:p>
                  </a:txBody>
                  <a:tcPr marL="68580" marR="68580" marT="71755" marB="71755"/>
                </a:tc>
                <a:extLst>
                  <a:ext uri="{0D108BD9-81ED-4DB2-BD59-A6C34878D82A}">
                    <a16:rowId xmlns:a16="http://schemas.microsoft.com/office/drawing/2014/main" val="2787826713"/>
                  </a:ext>
                </a:extLst>
              </a:tr>
              <a:tr h="420839">
                <a:tc>
                  <a:txBody>
                    <a:bodyPr/>
                    <a:lstStyle/>
                    <a:p>
                      <a:pPr indent="0" algn="ctr">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8</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b="1" dirty="0">
                          <a:effectLst/>
                          <a:latin typeface="Arial Narrow" panose="020B0606020202030204" pitchFamily="34" charset="0"/>
                          <a:ea typeface="Times New Roman" panose="02020603050405020304" pitchFamily="18" charset="0"/>
                        </a:rPr>
                        <a:t>Требования к планированию и реализации НИР исходя из актуальных задач технического регулирования на национальном уровне</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Не установлены</a:t>
                      </a:r>
                    </a:p>
                  </a:txBody>
                  <a:tcPr marL="68580" marR="68580" marT="71755" marB="71755"/>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Установлены</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ru-RU" sz="2000" dirty="0" smtClean="0">
                          <a:effectLst/>
                          <a:latin typeface="Arial Narrow" panose="020B0606020202030204" pitchFamily="34" charset="0"/>
                          <a:ea typeface="Times New Roman" panose="02020603050405020304" pitchFamily="18" charset="0"/>
                        </a:rPr>
                        <a:t>Установлены</a:t>
                      </a:r>
                    </a:p>
                    <a:p>
                      <a:pPr indent="0" algn="l">
                        <a:lnSpc>
                          <a:spcPct val="100000"/>
                        </a:lnSpc>
                        <a:spcAft>
                          <a:spcPts val="0"/>
                        </a:spcAft>
                      </a:pP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Не установлены</a:t>
                      </a:r>
                    </a:p>
                  </a:txBody>
                  <a:tcPr marL="68580" marR="68580" marT="71755" marB="71755"/>
                </a:tc>
                <a:extLst>
                  <a:ext uri="{0D108BD9-81ED-4DB2-BD59-A6C34878D82A}">
                    <a16:rowId xmlns:a16="http://schemas.microsoft.com/office/drawing/2014/main" val="4149974382"/>
                  </a:ext>
                </a:extLst>
              </a:tr>
            </a:tbl>
          </a:graphicData>
        </a:graphic>
      </p:graphicFrame>
    </p:spTree>
    <p:extLst>
      <p:ext uri="{BB962C8B-B14F-4D97-AF65-F5344CB8AC3E}">
        <p14:creationId xmlns:p14="http://schemas.microsoft.com/office/powerpoint/2010/main" val="330273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5BBBA37-CD87-439A-A457-B98D1A5AC11E}"/>
              </a:ext>
            </a:extLst>
          </p:cNvPr>
          <p:cNvSpPr txBox="1"/>
          <p:nvPr/>
        </p:nvSpPr>
        <p:spPr>
          <a:xfrm>
            <a:off x="4214192" y="3477220"/>
            <a:ext cx="6551876" cy="4524315"/>
          </a:xfrm>
          <a:prstGeom prst="rect">
            <a:avLst/>
          </a:prstGeom>
          <a:noFill/>
        </p:spPr>
        <p:txBody>
          <a:bodyPr wrap="square" rtlCol="0">
            <a:spAutoFit/>
          </a:bodyPr>
          <a:lstStyle/>
          <a:p>
            <a:pPr>
              <a:lnSpc>
                <a:spcPct val="120000"/>
              </a:lnSpc>
              <a:spcAft>
                <a:spcPts val="3600"/>
              </a:spcAft>
            </a:pPr>
            <a:r>
              <a:rPr lang="ru-RU" sz="2800" b="1" dirty="0">
                <a:latin typeface="Arial Narrow" panose="020B0606020202030204" pitchFamily="34" charset="0"/>
                <a:cs typeface="Times New Roman" panose="02020603050405020304" pitchFamily="18" charset="0"/>
              </a:rPr>
              <a:t>Наименование мероприятия</a:t>
            </a:r>
          </a:p>
          <a:p>
            <a:pPr>
              <a:lnSpc>
                <a:spcPct val="120000"/>
              </a:lnSpc>
              <a:spcAft>
                <a:spcPts val="3600"/>
              </a:spcAft>
            </a:pPr>
            <a:endParaRPr lang="ru-RU" sz="2800" b="1" dirty="0">
              <a:latin typeface="Arial Narrow" panose="020B0606020202030204" pitchFamily="34" charset="0"/>
              <a:cs typeface="Times New Roman" panose="02020603050405020304" pitchFamily="18" charset="0"/>
            </a:endParaRPr>
          </a:p>
          <a:p>
            <a:pPr>
              <a:lnSpc>
                <a:spcPct val="120000"/>
              </a:lnSpc>
              <a:spcAft>
                <a:spcPts val="3600"/>
              </a:spcAft>
            </a:pPr>
            <a:r>
              <a:rPr lang="ru-RU" sz="2800" b="1" dirty="0">
                <a:latin typeface="Arial Narrow" panose="020B0606020202030204" pitchFamily="34" charset="0"/>
                <a:cs typeface="Times New Roman" panose="02020603050405020304" pitchFamily="18" charset="0"/>
              </a:rPr>
              <a:t>Срок </a:t>
            </a:r>
            <a:r>
              <a:rPr lang="ru-RU" sz="2800" b="1" dirty="0">
                <a:latin typeface="Arial Narrow" panose="020B0606020202030204" pitchFamily="34" charset="0"/>
                <a:cs typeface="Times New Roman" panose="02020603050405020304" pitchFamily="18" charset="0"/>
              </a:rPr>
              <a:t>исполнения</a:t>
            </a:r>
          </a:p>
          <a:p>
            <a:pPr>
              <a:lnSpc>
                <a:spcPct val="120000"/>
              </a:lnSpc>
              <a:spcAft>
                <a:spcPts val="3600"/>
              </a:spcAft>
            </a:pPr>
            <a:endParaRPr lang="ru-RU" sz="2800" b="1" dirty="0">
              <a:latin typeface="Arial Narrow" panose="020B0606020202030204" pitchFamily="34" charset="0"/>
              <a:cs typeface="Times New Roman" panose="02020603050405020304" pitchFamily="18" charset="0"/>
            </a:endParaRPr>
          </a:p>
          <a:p>
            <a:pPr>
              <a:lnSpc>
                <a:spcPct val="120000"/>
              </a:lnSpc>
              <a:spcAft>
                <a:spcPts val="3600"/>
              </a:spcAft>
            </a:pPr>
            <a:r>
              <a:rPr lang="ru-RU" sz="2800" b="1" dirty="0">
                <a:latin typeface="Arial Narrow" panose="020B0606020202030204" pitchFamily="34" charset="0"/>
                <a:cs typeface="Times New Roman" panose="02020603050405020304" pitchFamily="18" charset="0"/>
              </a:rPr>
              <a:t>Исполнители</a:t>
            </a:r>
          </a:p>
        </p:txBody>
      </p:sp>
      <p:sp>
        <p:nvSpPr>
          <p:cNvPr id="10" name="Прямоугольник 9">
            <a:extLst>
              <a:ext uri="{FF2B5EF4-FFF2-40B4-BE49-F238E27FC236}">
                <a16:creationId xmlns:a16="http://schemas.microsoft.com/office/drawing/2014/main" id="{FA3E6E58-CF73-4DCE-8367-7D300131F06D}"/>
              </a:ext>
            </a:extLst>
          </p:cNvPr>
          <p:cNvSpPr/>
          <p:nvPr/>
        </p:nvSpPr>
        <p:spPr>
          <a:xfrm>
            <a:off x="2057944" y="1434602"/>
            <a:ext cx="19251552" cy="801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4000" b="1" dirty="0">
                <a:solidFill>
                  <a:schemeClr val="tx1"/>
                </a:solidFill>
                <a:latin typeface="Arial Narrow" panose="020B0606020202030204" pitchFamily="34" charset="0"/>
                <a:cs typeface="Times New Roman" panose="02020603050405020304" pitchFamily="18" charset="0"/>
              </a:rPr>
              <a:t>Структура плана мероприятий по реализации Стратегии развития Межгосударственного совета по стандартизации, метрологии и сертификации на период до 2030 года</a:t>
            </a:r>
          </a:p>
        </p:txBody>
      </p:sp>
      <p:pic>
        <p:nvPicPr>
          <p:cNvPr id="13" name="Picture 43" descr="D:\MegaZAG\(TRABAJO)\GRT TRABAJO\__EMF__\3\Icon_PP_3_1-362.emf">
            <a:extLst>
              <a:ext uri="{FF2B5EF4-FFF2-40B4-BE49-F238E27FC236}">
                <a16:creationId xmlns:a16="http://schemas.microsoft.com/office/drawing/2014/main" id="{32655392-0ACF-4D1D-9CAA-11B33B2A733A}"/>
              </a:ext>
            </a:extLst>
          </p:cNvPr>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642632" y="7348096"/>
            <a:ext cx="551996" cy="7856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0" descr="D:\__\EMF\Icon_PP_1__1-279.emf">
            <a:extLst>
              <a:ext uri="{FF2B5EF4-FFF2-40B4-BE49-F238E27FC236}">
                <a16:creationId xmlns:a16="http://schemas.microsoft.com/office/drawing/2014/main" id="{04907D64-3AF4-4CB5-ADF9-749B5CACCA76}"/>
              </a:ext>
            </a:extLst>
          </p:cNvPr>
          <p:cNvPicPr preferRelativeResize="0">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7997" y="3489062"/>
            <a:ext cx="785534" cy="77147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0" descr="D:\__\111\Icon_PP_1_1-189.emf">
            <a:extLst>
              <a:ext uri="{FF2B5EF4-FFF2-40B4-BE49-F238E27FC236}">
                <a16:creationId xmlns:a16="http://schemas.microsoft.com/office/drawing/2014/main" id="{C4A27D8D-C044-4AD2-A3DE-E58009A9E954}"/>
              </a:ext>
            </a:extLst>
          </p:cNvPr>
          <p:cNvPicPr preferRelativeResize="0">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00385" y="7518387"/>
            <a:ext cx="749686" cy="76335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8" descr="D:\__\EMF\Icon_PP_1__1-216.emf">
            <a:extLst>
              <a:ext uri="{FF2B5EF4-FFF2-40B4-BE49-F238E27FC236}">
                <a16:creationId xmlns:a16="http://schemas.microsoft.com/office/drawing/2014/main" id="{5047CF8C-A228-43EC-9AB6-124911C47365}"/>
              </a:ext>
            </a:extLst>
          </p:cNvPr>
          <p:cNvPicPr preferRelativeResize="0">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86830" y="3477221"/>
            <a:ext cx="835112" cy="79516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7" descr="D:\__\111\Icon_PP_1_1-186.emf">
            <a:extLst>
              <a:ext uri="{FF2B5EF4-FFF2-40B4-BE49-F238E27FC236}">
                <a16:creationId xmlns:a16="http://schemas.microsoft.com/office/drawing/2014/main" id="{85DA6DB4-E4C2-4CEC-B712-2FCD862FD79A}"/>
              </a:ext>
            </a:extLst>
          </p:cNvPr>
          <p:cNvPicPr preferRelativeResize="0">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343772" y="5466468"/>
            <a:ext cx="896768" cy="824116"/>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17" descr="D:\__\111\Icon_PP_1_1-4.emf">
            <a:extLst>
              <a:ext uri="{FF2B5EF4-FFF2-40B4-BE49-F238E27FC236}">
                <a16:creationId xmlns:a16="http://schemas.microsoft.com/office/drawing/2014/main" id="{6ED52AB1-C59C-4464-A430-0E186473F1F7}"/>
              </a:ext>
            </a:extLst>
          </p:cNvPr>
          <p:cNvPicPr preferRelativeResize="0">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01931" y="5636324"/>
            <a:ext cx="848142" cy="819252"/>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15BBBA37-CD87-439A-A457-B98D1A5AC11E}"/>
              </a:ext>
            </a:extLst>
          </p:cNvPr>
          <p:cNvSpPr txBox="1"/>
          <p:nvPr/>
        </p:nvSpPr>
        <p:spPr>
          <a:xfrm>
            <a:off x="14569440" y="3477221"/>
            <a:ext cx="6551876" cy="4524315"/>
          </a:xfrm>
          <a:prstGeom prst="rect">
            <a:avLst/>
          </a:prstGeom>
          <a:noFill/>
        </p:spPr>
        <p:txBody>
          <a:bodyPr wrap="square" rtlCol="0">
            <a:spAutoFit/>
          </a:bodyPr>
          <a:lstStyle/>
          <a:p>
            <a:pPr>
              <a:lnSpc>
                <a:spcPct val="120000"/>
              </a:lnSpc>
              <a:spcAft>
                <a:spcPts val="3600"/>
              </a:spcAft>
            </a:pPr>
            <a:r>
              <a:rPr lang="ru-RU" sz="2800" b="1" dirty="0">
                <a:latin typeface="Arial Narrow" panose="020B0606020202030204" pitchFamily="34" charset="0"/>
                <a:cs typeface="Times New Roman" panose="02020603050405020304" pitchFamily="18" charset="0"/>
              </a:rPr>
              <a:t>Характеристика работ</a:t>
            </a:r>
          </a:p>
          <a:p>
            <a:pPr>
              <a:lnSpc>
                <a:spcPct val="120000"/>
              </a:lnSpc>
              <a:spcAft>
                <a:spcPts val="3600"/>
              </a:spcAft>
            </a:pPr>
            <a:endParaRPr lang="ru-RU" sz="2800" b="1" dirty="0">
              <a:latin typeface="Arial Narrow" panose="020B0606020202030204" pitchFamily="34" charset="0"/>
              <a:cs typeface="Times New Roman" panose="02020603050405020304" pitchFamily="18" charset="0"/>
            </a:endParaRPr>
          </a:p>
          <a:p>
            <a:pPr>
              <a:lnSpc>
                <a:spcPct val="120000"/>
              </a:lnSpc>
              <a:spcAft>
                <a:spcPts val="3600"/>
              </a:spcAft>
            </a:pPr>
            <a:r>
              <a:rPr lang="ru-RU" sz="2800" b="1" dirty="0">
                <a:latin typeface="Arial Narrow" panose="020B0606020202030204" pitchFamily="34" charset="0"/>
                <a:cs typeface="Times New Roman" panose="02020603050405020304" pitchFamily="18" charset="0"/>
              </a:rPr>
              <a:t>Ожидаемый </a:t>
            </a:r>
            <a:r>
              <a:rPr lang="ru-RU" sz="2800" b="1" dirty="0">
                <a:latin typeface="Arial Narrow" panose="020B0606020202030204" pitchFamily="34" charset="0"/>
                <a:cs typeface="Times New Roman" panose="02020603050405020304" pitchFamily="18" charset="0"/>
              </a:rPr>
              <a:t>эффект</a:t>
            </a:r>
          </a:p>
          <a:p>
            <a:pPr>
              <a:lnSpc>
                <a:spcPct val="120000"/>
              </a:lnSpc>
              <a:spcAft>
                <a:spcPts val="3600"/>
              </a:spcAft>
            </a:pPr>
            <a:endParaRPr lang="ru-RU" sz="2800" b="1" dirty="0">
              <a:latin typeface="Arial Narrow" panose="020B0606020202030204" pitchFamily="34" charset="0"/>
              <a:cs typeface="Times New Roman" panose="02020603050405020304" pitchFamily="18" charset="0"/>
            </a:endParaRPr>
          </a:p>
          <a:p>
            <a:pPr>
              <a:lnSpc>
                <a:spcPct val="120000"/>
              </a:lnSpc>
              <a:spcAft>
                <a:spcPts val="3600"/>
              </a:spcAft>
            </a:pPr>
            <a:r>
              <a:rPr lang="ru-RU" sz="2800" b="1" dirty="0">
                <a:latin typeface="Arial Narrow" panose="020B0606020202030204" pitchFamily="34" charset="0"/>
                <a:cs typeface="Times New Roman" panose="02020603050405020304" pitchFamily="18" charset="0"/>
              </a:rPr>
              <a:t>Ход </a:t>
            </a:r>
            <a:r>
              <a:rPr lang="ru-RU" sz="2800" b="1" dirty="0">
                <a:latin typeface="Arial Narrow" panose="020B0606020202030204" pitchFamily="34" charset="0"/>
                <a:cs typeface="Times New Roman" panose="02020603050405020304" pitchFamily="18" charset="0"/>
              </a:rPr>
              <a:t>исполнения</a:t>
            </a:r>
            <a:endParaRPr lang="ru-RU" sz="2800" b="1" dirty="0">
              <a:latin typeface="Arial Narrow" panose="020B0606020202030204" pitchFamily="34" charset="0"/>
              <a:cs typeface="Times New Roman" panose="02020603050405020304" pitchFamily="18" charset="0"/>
            </a:endParaRPr>
          </a:p>
        </p:txBody>
      </p:sp>
      <p:cxnSp>
        <p:nvCxnSpPr>
          <p:cNvPr id="21"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AB4BFB8A-0BF6-6644-BDA1-B3152DAC25B8}"/>
              </a:ext>
            </a:extLst>
          </p:cNvPr>
          <p:cNvSpPr txBox="1"/>
          <p:nvPr/>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panose="020B0604020202020204" pitchFamily="34" charset="0"/>
                <a:cs typeface="Arial" panose="020B0604020202020204" pitchFamily="34" charset="0"/>
              </a:rPr>
              <a:t>grtconsulting.ru</a:t>
            </a:r>
            <a:endParaRPr lang="en-US" sz="2000" b="0">
              <a:solidFill>
                <a:srgbClr val="FF0000"/>
              </a:solidFill>
              <a:latin typeface="Arial" panose="020B0604020202020204" pitchFamily="34" charset="0"/>
              <a:cs typeface="Arial" panose="020B0604020202020204" pitchFamily="34" charset="0"/>
            </a:endParaRPr>
          </a:p>
        </p:txBody>
      </p:sp>
      <p:pic>
        <p:nvPicPr>
          <p:cNvPr id="23" name="Picture 3">
            <a:extLst>
              <a:ext uri="{FF2B5EF4-FFF2-40B4-BE49-F238E27FC236}">
                <a16:creationId xmlns:a16="http://schemas.microsoft.com/office/drawing/2014/main" id="{0E7F1A66-AA06-034D-BE3F-FD7D8E33122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1516292" y="496476"/>
            <a:ext cx="1929232" cy="1158903"/>
          </a:xfrm>
          <a:prstGeom prst="rect">
            <a:avLst/>
          </a:prstGeom>
        </p:spPr>
      </p:pic>
      <p:sp>
        <p:nvSpPr>
          <p:cNvPr id="4" name="Прямоугольник 3"/>
          <p:cNvSpPr/>
          <p:nvPr/>
        </p:nvSpPr>
        <p:spPr>
          <a:xfrm>
            <a:off x="837406" y="6701765"/>
            <a:ext cx="393056" cy="584775"/>
          </a:xfrm>
          <a:prstGeom prst="rect">
            <a:avLst/>
          </a:prstGeom>
        </p:spPr>
        <p:txBody>
          <a:bodyPr wrap="none">
            <a:spAutoFit/>
          </a:bodyPr>
          <a:lstStyle/>
          <a:p>
            <a:r>
              <a:rPr lang="ru-RU" sz="3200" dirty="0" smtClean="0">
                <a:solidFill>
                  <a:schemeClr val="bg1">
                    <a:lumMod val="85000"/>
                  </a:schemeClr>
                </a:solidFill>
              </a:rPr>
              <a:t>2</a:t>
            </a:r>
            <a:endParaRPr lang="ru-RU" sz="3200" dirty="0">
              <a:solidFill>
                <a:schemeClr val="bg1">
                  <a:lumMod val="85000"/>
                </a:schemeClr>
              </a:solidFill>
            </a:endParaRPr>
          </a:p>
        </p:txBody>
      </p:sp>
    </p:spTree>
    <p:extLst>
      <p:ext uri="{BB962C8B-B14F-4D97-AF65-F5344CB8AC3E}">
        <p14:creationId xmlns:p14="http://schemas.microsoft.com/office/powerpoint/2010/main" val="24534084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27292" y="1025367"/>
            <a:ext cx="18819050" cy="1354217"/>
          </a:xfrm>
          <a:prstGeom prst="rect">
            <a:avLst/>
          </a:prstGeom>
          <a:noFill/>
        </p:spPr>
        <p:txBody>
          <a:bodyPr wrap="square" lIns="0" tIns="0" rIns="0" bIns="0" rtlCol="0">
            <a:spAutoFit/>
          </a:bodyPr>
          <a:lstStyle/>
          <a:p>
            <a:r>
              <a:rPr lang="ru-RU" sz="4400" dirty="0">
                <a:solidFill>
                  <a:schemeClr val="accent1"/>
                </a:solidFill>
                <a:latin typeface="Arial" panose="020B0604020202020204" pitchFamily="34" charset="0"/>
                <a:cs typeface="Arial" panose="020B0604020202020204" pitchFamily="34" charset="0"/>
              </a:rPr>
              <a:t>Результаты оценки функционирования </a:t>
            </a:r>
            <a:r>
              <a:rPr lang="ru-RU" sz="4400" dirty="0" smtClean="0">
                <a:solidFill>
                  <a:schemeClr val="accent1"/>
                </a:solidFill>
                <a:latin typeface="Arial" panose="020B0604020202020204" pitchFamily="34" charset="0"/>
                <a:cs typeface="Arial" panose="020B0604020202020204" pitchFamily="34" charset="0"/>
              </a:rPr>
              <a:t>системы </a:t>
            </a:r>
            <a:r>
              <a:rPr lang="ru-RU" sz="4400" dirty="0">
                <a:solidFill>
                  <a:schemeClr val="accent1"/>
                </a:solidFill>
                <a:latin typeface="Arial" panose="020B0604020202020204" pitchFamily="34" charset="0"/>
                <a:cs typeface="Arial" panose="020B0604020202020204" pitchFamily="34" charset="0"/>
              </a:rPr>
              <a:t>технического регулирования государств-членов </a:t>
            </a:r>
            <a:r>
              <a:rPr lang="ru-RU" sz="4400" dirty="0" smtClean="0">
                <a:solidFill>
                  <a:schemeClr val="accent1"/>
                </a:solidFill>
                <a:latin typeface="Arial" panose="020B0604020202020204" pitchFamily="34" charset="0"/>
                <a:cs typeface="Arial" panose="020B0604020202020204" pitchFamily="34" charset="0"/>
              </a:rPr>
              <a:t>ЕАЭС, </a:t>
            </a:r>
            <a:r>
              <a:rPr lang="ru-RU" sz="4400" dirty="0">
                <a:solidFill>
                  <a:schemeClr val="accent1"/>
                </a:solidFill>
                <a:latin typeface="Arial" panose="020B0604020202020204" pitchFamily="34" charset="0"/>
                <a:cs typeface="Arial" panose="020B0604020202020204" pitchFamily="34" charset="0"/>
              </a:rPr>
              <a:t>согласно анкетированию</a:t>
            </a:r>
            <a:r>
              <a:rPr lang="ru-RU" sz="4400" dirty="0" smtClean="0">
                <a:solidFill>
                  <a:schemeClr val="accent1"/>
                </a:solidFill>
                <a:latin typeface="Arial" panose="020B0604020202020204" pitchFamily="34" charset="0"/>
                <a:cs typeface="Arial" panose="020B0604020202020204" pitchFamily="34" charset="0"/>
              </a:rPr>
              <a:t> (2/2)</a:t>
            </a:r>
            <a:endParaRPr lang="en-US" sz="44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5" name="Таблица 4"/>
          <p:cNvGraphicFramePr>
            <a:graphicFrameLocks noGrp="1"/>
          </p:cNvGraphicFramePr>
          <p:nvPr>
            <p:extLst>
              <p:ext uri="{D42A27DB-BD31-4B8C-83A1-F6EECF244321}">
                <p14:modId xmlns:p14="http://schemas.microsoft.com/office/powerpoint/2010/main" val="3982697233"/>
              </p:ext>
            </p:extLst>
          </p:nvPr>
        </p:nvGraphicFramePr>
        <p:xfrm>
          <a:off x="1605320" y="2676698"/>
          <a:ext cx="21753446" cy="7903106"/>
        </p:xfrm>
        <a:graphic>
          <a:graphicData uri="http://schemas.openxmlformats.org/drawingml/2006/table">
            <a:tbl>
              <a:tblPr firstRow="1" firstCol="1" bandRow="1">
                <a:tableStyleId>{1FECB4D8-DB02-4DC6-A0A2-4F2EBAE1DC90}</a:tableStyleId>
              </a:tblPr>
              <a:tblGrid>
                <a:gridCol w="797867">
                  <a:extLst>
                    <a:ext uri="{9D8B030D-6E8A-4147-A177-3AD203B41FA5}">
                      <a16:colId xmlns:a16="http://schemas.microsoft.com/office/drawing/2014/main" val="3958209535"/>
                    </a:ext>
                  </a:extLst>
                </a:gridCol>
                <a:gridCol w="6232591">
                  <a:extLst>
                    <a:ext uri="{9D8B030D-6E8A-4147-A177-3AD203B41FA5}">
                      <a16:colId xmlns:a16="http://schemas.microsoft.com/office/drawing/2014/main" val="2394956579"/>
                    </a:ext>
                  </a:extLst>
                </a:gridCol>
                <a:gridCol w="3680747">
                  <a:extLst>
                    <a:ext uri="{9D8B030D-6E8A-4147-A177-3AD203B41FA5}">
                      <a16:colId xmlns:a16="http://schemas.microsoft.com/office/drawing/2014/main" val="1330390290"/>
                    </a:ext>
                  </a:extLst>
                </a:gridCol>
                <a:gridCol w="3680747">
                  <a:extLst>
                    <a:ext uri="{9D8B030D-6E8A-4147-A177-3AD203B41FA5}">
                      <a16:colId xmlns:a16="http://schemas.microsoft.com/office/drawing/2014/main" val="3908613480"/>
                    </a:ext>
                  </a:extLst>
                </a:gridCol>
                <a:gridCol w="3680747">
                  <a:extLst>
                    <a:ext uri="{9D8B030D-6E8A-4147-A177-3AD203B41FA5}">
                      <a16:colId xmlns:a16="http://schemas.microsoft.com/office/drawing/2014/main" val="1505355155"/>
                    </a:ext>
                  </a:extLst>
                </a:gridCol>
                <a:gridCol w="3680747">
                  <a:extLst>
                    <a:ext uri="{9D8B030D-6E8A-4147-A177-3AD203B41FA5}">
                      <a16:colId xmlns:a16="http://schemas.microsoft.com/office/drawing/2014/main" val="843307632"/>
                    </a:ext>
                  </a:extLst>
                </a:gridCol>
              </a:tblGrid>
              <a:tr h="623466">
                <a:tc>
                  <a:txBody>
                    <a:bodyPr/>
                    <a:lstStyle/>
                    <a:p>
                      <a:pPr indent="0" algn="ctr">
                        <a:lnSpc>
                          <a:spcPct val="100000"/>
                        </a:lnSpc>
                        <a:spcAft>
                          <a:spcPts val="0"/>
                        </a:spcAft>
                      </a:pPr>
                      <a:r>
                        <a:rPr lang="ru-RU" sz="2000" b="1" dirty="0">
                          <a:effectLst/>
                          <a:latin typeface="Arial Narrow" panose="020B0606020202030204" pitchFamily="34" charset="0"/>
                        </a:rPr>
                        <a:t>№</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Приоритетное направление</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Армения</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Беларусь</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Казахстан</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Кыргызстан </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extLst>
                  <a:ext uri="{0D108BD9-81ED-4DB2-BD59-A6C34878D82A}">
                    <a16:rowId xmlns:a16="http://schemas.microsoft.com/office/drawing/2014/main" val="95584141"/>
                  </a:ext>
                </a:extLst>
              </a:tr>
              <a:tr h="282560">
                <a:tc>
                  <a:txBody>
                    <a:bodyPr/>
                    <a:lstStyle/>
                    <a:p>
                      <a:pPr indent="0" algn="ctr">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9</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nSpc>
                          <a:spcPct val="100000"/>
                        </a:lnSpc>
                      </a:pPr>
                      <a:r>
                        <a:rPr lang="ru-RU" sz="2000" b="1" dirty="0" smtClean="0">
                          <a:latin typeface="Arial Narrow" panose="020B0606020202030204" pitchFamily="34" charset="0"/>
                        </a:rPr>
                        <a:t>Востребованность добровольной сертификации для инновационной продукции</a:t>
                      </a:r>
                      <a:endParaRPr lang="ru-RU" sz="2000" b="1" dirty="0">
                        <a:latin typeface="Arial Narrow" panose="020B0606020202030204" pitchFamily="34" charset="0"/>
                      </a:endParaRPr>
                    </a:p>
                  </a:txBody>
                  <a:tcPr marL="59336" marR="59336" marT="0" marB="0"/>
                </a:tc>
                <a:tc>
                  <a:txBody>
                    <a:bodyPr/>
                    <a:lstStyle/>
                    <a:p>
                      <a:pPr indent="0">
                        <a:lnSpc>
                          <a:spcPct val="100000"/>
                        </a:lnSpc>
                      </a:pPr>
                      <a:r>
                        <a:rPr lang="ru-RU" sz="2000" dirty="0" smtClean="0">
                          <a:latin typeface="Arial Narrow" panose="020B0606020202030204" pitchFamily="34" charset="0"/>
                        </a:rPr>
                        <a:t>Не востребована</a:t>
                      </a:r>
                      <a:endParaRPr lang="ru-RU" sz="2000" dirty="0">
                        <a:latin typeface="Arial Narrow" panose="020B0606020202030204" pitchFamily="34" charset="0"/>
                      </a:endParaRPr>
                    </a:p>
                  </a:txBody>
                  <a:tcPr marL="68580" marR="68580" marT="71755" marB="71755"/>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kumimoji="0" lang="ru-RU" sz="2000" b="0" i="0" u="none" strike="noStrike" kern="1200" cap="none" spc="0" normalizeH="0" baseline="0" noProof="0" dirty="0" smtClean="0">
                          <a:ln>
                            <a:noFill/>
                          </a:ln>
                          <a:solidFill>
                            <a:srgbClr val="000000"/>
                          </a:solidFill>
                          <a:effectLst/>
                          <a:uLnTx/>
                          <a:uFillTx/>
                          <a:latin typeface="Arial Narrow" panose="020B0606020202030204" pitchFamily="34" charset="0"/>
                          <a:ea typeface="+mn-ea"/>
                          <a:cs typeface="+mn-cs"/>
                        </a:rPr>
                        <a:t>Востребована</a:t>
                      </a:r>
                      <a:endParaRPr kumimoji="0" lang="ru-RU" sz="2000" b="0"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68580" marR="68580" marT="71755" marB="71755"/>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kumimoji="0" lang="ru-RU" sz="2000" b="0" i="0" u="none" strike="noStrike" kern="1200" cap="none" spc="0" normalizeH="0" baseline="0" noProof="0" dirty="0" smtClean="0">
                          <a:ln>
                            <a:noFill/>
                          </a:ln>
                          <a:solidFill>
                            <a:srgbClr val="000000"/>
                          </a:solidFill>
                          <a:effectLst/>
                          <a:uLnTx/>
                          <a:uFillTx/>
                          <a:latin typeface="Arial Narrow" panose="020B0606020202030204" pitchFamily="34" charset="0"/>
                          <a:ea typeface="+mn-ea"/>
                          <a:cs typeface="+mn-cs"/>
                        </a:rPr>
                        <a:t>Востребована</a:t>
                      </a:r>
                      <a:endParaRPr kumimoji="0" lang="ru-RU" sz="2000" b="0"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68580" marR="68580" marT="71755" marB="71755"/>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kumimoji="0" lang="ru-RU" sz="2000" b="0" i="0" u="none" strike="noStrike" kern="1200" cap="none" spc="0" normalizeH="0" baseline="0" noProof="0" dirty="0" smtClean="0">
                          <a:ln>
                            <a:noFill/>
                          </a:ln>
                          <a:solidFill>
                            <a:srgbClr val="000000"/>
                          </a:solidFill>
                          <a:effectLst/>
                          <a:uLnTx/>
                          <a:uFillTx/>
                          <a:latin typeface="Arial Narrow" panose="020B0606020202030204" pitchFamily="34" charset="0"/>
                          <a:ea typeface="+mn-ea"/>
                          <a:cs typeface="+mn-cs"/>
                        </a:rPr>
                        <a:t>Не востребована</a:t>
                      </a:r>
                      <a:endParaRPr kumimoji="0" lang="ru-RU" sz="2000" b="0"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68580" marR="68580" marT="71755" marB="71755"/>
                </a:tc>
                <a:extLst>
                  <a:ext uri="{0D108BD9-81ED-4DB2-BD59-A6C34878D82A}">
                    <a16:rowId xmlns:a16="http://schemas.microsoft.com/office/drawing/2014/main" val="3962919387"/>
                  </a:ext>
                </a:extLst>
              </a:tr>
              <a:tr h="561120">
                <a:tc>
                  <a:txBody>
                    <a:bodyPr/>
                    <a:lstStyle/>
                    <a:p>
                      <a:pPr indent="0" algn="ctr">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10</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b="1" dirty="0" smtClean="0">
                          <a:effectLst/>
                          <a:latin typeface="Arial Narrow" panose="020B0606020202030204" pitchFamily="34" charset="0"/>
                          <a:ea typeface="Times New Roman" panose="02020603050405020304" pitchFamily="18" charset="0"/>
                        </a:rPr>
                        <a:t>Инструменты для поддержки экспертов в области технического регулирования</a:t>
                      </a:r>
                      <a:endParaRPr lang="ru-RU" sz="2000" b="1"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Участие в курсах повышения квалификаций</a:t>
                      </a: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Публикация и распространение методической и научно-практической литературы и изданий</a:t>
                      </a: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Не применяются</a:t>
                      </a: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Программы повышения квалификации, ведение реестра экспертов</a:t>
                      </a:r>
                    </a:p>
                  </a:txBody>
                  <a:tcPr marL="68580" marR="68580" marT="71755" marB="71755"/>
                </a:tc>
                <a:extLst>
                  <a:ext uri="{0D108BD9-81ED-4DB2-BD59-A6C34878D82A}">
                    <a16:rowId xmlns:a16="http://schemas.microsoft.com/office/drawing/2014/main" val="1047837162"/>
                  </a:ext>
                </a:extLst>
              </a:tr>
              <a:tr h="280560">
                <a:tc>
                  <a:txBody>
                    <a:bodyPr/>
                    <a:lstStyle/>
                    <a:p>
                      <a:pPr indent="0" algn="ctr">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11</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b="1" dirty="0" smtClean="0">
                          <a:effectLst/>
                          <a:latin typeface="Arial Narrow" panose="020B0606020202030204" pitchFamily="34" charset="0"/>
                          <a:ea typeface="Times New Roman" panose="02020603050405020304" pitchFamily="18" charset="0"/>
                        </a:rPr>
                        <a:t>Оценка экспертного обеспечения работ по техническому регулированию</a:t>
                      </a:r>
                      <a:endParaRPr lang="ru-RU" sz="2000" b="1"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Не проводится, однако отмечается, что экспертов не достаточно</a:t>
                      </a:r>
                    </a:p>
                  </a:txBody>
                  <a:tcPr marL="68580" marR="68580" marT="71755" marB="71755"/>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Проводится</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Не проводится</a:t>
                      </a: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Не проводится</a:t>
                      </a:r>
                    </a:p>
                  </a:txBody>
                  <a:tcPr marL="68580" marR="68580" marT="71755" marB="71755"/>
                </a:tc>
                <a:extLst>
                  <a:ext uri="{0D108BD9-81ED-4DB2-BD59-A6C34878D82A}">
                    <a16:rowId xmlns:a16="http://schemas.microsoft.com/office/drawing/2014/main" val="2881739959"/>
                  </a:ext>
                </a:extLst>
              </a:tr>
              <a:tr h="280560">
                <a:tc>
                  <a:txBody>
                    <a:bodyPr/>
                    <a:lstStyle/>
                    <a:p>
                      <a:pPr indent="0" algn="ctr">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12</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b="1" dirty="0" smtClean="0">
                          <a:effectLst/>
                          <a:latin typeface="Arial Narrow" panose="020B0606020202030204" pitchFamily="34" charset="0"/>
                          <a:ea typeface="Times New Roman" panose="02020603050405020304" pitchFamily="18" charset="0"/>
                        </a:rPr>
                        <a:t>Технические регламенты, для которых целесообразно разработать методические рекомендации по оценке рисков при выпуске регулируемой продукции в обращение</a:t>
                      </a:r>
                      <a:endParaRPr lang="ru-RU" sz="2000" b="1"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Технические регламенты на пищевую продукцию</a:t>
                      </a: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ТР ТС 010/2011 О безопасности машин и оборудования</a:t>
                      </a: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Для групп однородной продукции </a:t>
                      </a: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ТР ТС 033/2013 «О безопасности молока и молочной продукции», ТР ЕАЭС 047/2018 «О безопасности алкогольной продукции», ТР ТС 029/2012 «Требования безопасности пищевых добавок, </a:t>
                      </a:r>
                      <a:r>
                        <a:rPr lang="ru-RU" sz="2000" dirty="0" err="1">
                          <a:effectLst/>
                          <a:latin typeface="Arial Narrow" panose="020B0606020202030204" pitchFamily="34" charset="0"/>
                          <a:ea typeface="Times New Roman" panose="02020603050405020304" pitchFamily="18" charset="0"/>
                        </a:rPr>
                        <a:t>ароматизаторов</a:t>
                      </a:r>
                      <a:r>
                        <a:rPr lang="ru-RU" sz="2000" dirty="0">
                          <a:effectLst/>
                          <a:latin typeface="Arial Narrow" panose="020B0606020202030204" pitchFamily="34" charset="0"/>
                          <a:ea typeface="Times New Roman" panose="02020603050405020304" pitchFamily="18" charset="0"/>
                        </a:rPr>
                        <a:t> и технологических вспомогательных средств», ТР ТС 034/2013 «О безопасности мяса и мясной продукции», ТР ЕАЭС 040/2016 «О безопасности рыбы и рыбной продукции».</a:t>
                      </a:r>
                    </a:p>
                  </a:txBody>
                  <a:tcPr marL="68580" marR="68580" marT="71755" marB="71755"/>
                </a:tc>
                <a:extLst>
                  <a:ext uri="{0D108BD9-81ED-4DB2-BD59-A6C34878D82A}">
                    <a16:rowId xmlns:a16="http://schemas.microsoft.com/office/drawing/2014/main" val="3935255868"/>
                  </a:ext>
                </a:extLst>
              </a:tr>
              <a:tr h="420839">
                <a:tc>
                  <a:txBody>
                    <a:bodyPr/>
                    <a:lstStyle/>
                    <a:p>
                      <a:pPr indent="0" algn="ctr">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13</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b="1" dirty="0">
                          <a:effectLst/>
                          <a:latin typeface="Arial Narrow" panose="020B0606020202030204" pitchFamily="34" charset="0"/>
                          <a:ea typeface="Times New Roman" panose="02020603050405020304" pitchFamily="18" charset="0"/>
                        </a:rPr>
                        <a:t>Основные направления развития системы технического регулирования</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err="1">
                          <a:effectLst/>
                          <a:latin typeface="Arial Narrow" panose="020B0606020202030204" pitchFamily="34" charset="0"/>
                          <a:ea typeface="Times New Roman" panose="02020603050405020304" pitchFamily="18" charset="0"/>
                        </a:rPr>
                        <a:t>Цифровизация</a:t>
                      </a:r>
                      <a:r>
                        <a:rPr lang="ru-RU" sz="2000" dirty="0">
                          <a:effectLst/>
                          <a:latin typeface="Arial Narrow" panose="020B0606020202030204" pitchFamily="34" charset="0"/>
                          <a:ea typeface="Times New Roman" panose="02020603050405020304" pitchFamily="18" charset="0"/>
                        </a:rPr>
                        <a:t> </a:t>
                      </a:r>
                      <a:r>
                        <a:rPr lang="ru-RU" sz="2000" dirty="0" smtClean="0">
                          <a:effectLst/>
                          <a:latin typeface="Arial Narrow" panose="020B0606020202030204" pitchFamily="34" charset="0"/>
                          <a:ea typeface="Times New Roman" panose="02020603050405020304" pitchFamily="18" charset="0"/>
                        </a:rPr>
                        <a:t>технического</a:t>
                      </a:r>
                      <a:r>
                        <a:rPr lang="ru-RU" sz="2000" baseline="0" dirty="0" smtClean="0">
                          <a:effectLst/>
                          <a:latin typeface="Arial Narrow" panose="020B0606020202030204" pitchFamily="34" charset="0"/>
                          <a:ea typeface="Times New Roman" panose="02020603050405020304" pitchFamily="18" charset="0"/>
                        </a:rPr>
                        <a:t> регулирования</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Цифровизация технического регулирования</a:t>
                      </a: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Государственный контроль, оценка соответствия</a:t>
                      </a: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Повышение  качества продукции, </a:t>
                      </a:r>
                      <a:r>
                        <a:rPr lang="ru-RU" sz="2000" dirty="0" err="1">
                          <a:effectLst/>
                          <a:latin typeface="Arial Narrow" panose="020B0606020202030204" pitchFamily="34" charset="0"/>
                          <a:ea typeface="Times New Roman" panose="02020603050405020304" pitchFamily="18" charset="0"/>
                        </a:rPr>
                        <a:t>цифровизация</a:t>
                      </a:r>
                      <a:r>
                        <a:rPr lang="ru-RU" sz="2000" dirty="0">
                          <a:effectLst/>
                          <a:latin typeface="Arial Narrow" panose="020B0606020202030204" pitchFamily="34" charset="0"/>
                          <a:ea typeface="Times New Roman" panose="02020603050405020304" pitchFamily="18" charset="0"/>
                        </a:rPr>
                        <a:t> системы технического регулирования</a:t>
                      </a:r>
                    </a:p>
                  </a:txBody>
                  <a:tcPr marL="68580" marR="68580" marT="71755" marB="71755"/>
                </a:tc>
                <a:extLst>
                  <a:ext uri="{0D108BD9-81ED-4DB2-BD59-A6C34878D82A}">
                    <a16:rowId xmlns:a16="http://schemas.microsoft.com/office/drawing/2014/main" val="2452932744"/>
                  </a:ext>
                </a:extLst>
              </a:tr>
            </a:tbl>
          </a:graphicData>
        </a:graphic>
      </p:graphicFrame>
    </p:spTree>
    <p:extLst>
      <p:ext uri="{BB962C8B-B14F-4D97-AF65-F5344CB8AC3E}">
        <p14:creationId xmlns:p14="http://schemas.microsoft.com/office/powerpoint/2010/main" val="7103282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27292" y="1025367"/>
            <a:ext cx="18719297" cy="1354217"/>
          </a:xfrm>
          <a:prstGeom prst="rect">
            <a:avLst/>
          </a:prstGeom>
          <a:noFill/>
        </p:spPr>
        <p:txBody>
          <a:bodyPr wrap="square" lIns="0" tIns="0" rIns="0" bIns="0" rtlCol="0">
            <a:spAutoFit/>
          </a:bodyPr>
          <a:lstStyle/>
          <a:p>
            <a:r>
              <a:rPr lang="ru-RU" sz="4400" dirty="0">
                <a:solidFill>
                  <a:schemeClr val="accent1"/>
                </a:solidFill>
                <a:latin typeface="Arial" panose="020B0604020202020204" pitchFamily="34" charset="0"/>
                <a:cs typeface="Arial" panose="020B0604020202020204" pitchFamily="34" charset="0"/>
              </a:rPr>
              <a:t>Результаты оценки функционирования </a:t>
            </a:r>
            <a:r>
              <a:rPr lang="ru-RU" sz="4400" dirty="0" smtClean="0">
                <a:solidFill>
                  <a:schemeClr val="accent1"/>
                </a:solidFill>
                <a:latin typeface="Arial" panose="020B0604020202020204" pitchFamily="34" charset="0"/>
                <a:cs typeface="Arial" panose="020B0604020202020204" pitchFamily="34" charset="0"/>
              </a:rPr>
              <a:t>системы стандартизации </a:t>
            </a:r>
            <a:r>
              <a:rPr lang="ru-RU" sz="4400" dirty="0">
                <a:solidFill>
                  <a:schemeClr val="accent1"/>
                </a:solidFill>
                <a:latin typeface="Arial" panose="020B0604020202020204" pitchFamily="34" charset="0"/>
                <a:cs typeface="Arial" panose="020B0604020202020204" pitchFamily="34" charset="0"/>
              </a:rPr>
              <a:t>государств-членов </a:t>
            </a:r>
            <a:r>
              <a:rPr lang="ru-RU" sz="4400" dirty="0" smtClean="0">
                <a:solidFill>
                  <a:schemeClr val="accent1"/>
                </a:solidFill>
                <a:latin typeface="Arial" panose="020B0604020202020204" pitchFamily="34" charset="0"/>
                <a:cs typeface="Arial" panose="020B0604020202020204" pitchFamily="34" charset="0"/>
              </a:rPr>
              <a:t>ЕАЭС, согласно анкетированию</a:t>
            </a:r>
            <a:endParaRPr lang="en-US" sz="44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5" name="Таблица 4"/>
          <p:cNvGraphicFramePr>
            <a:graphicFrameLocks noGrp="1"/>
          </p:cNvGraphicFramePr>
          <p:nvPr>
            <p:extLst>
              <p:ext uri="{D42A27DB-BD31-4B8C-83A1-F6EECF244321}">
                <p14:modId xmlns:p14="http://schemas.microsoft.com/office/powerpoint/2010/main" val="4117990356"/>
              </p:ext>
            </p:extLst>
          </p:nvPr>
        </p:nvGraphicFramePr>
        <p:xfrm>
          <a:off x="1605320" y="2676698"/>
          <a:ext cx="21753446" cy="10005060"/>
        </p:xfrm>
        <a:graphic>
          <a:graphicData uri="http://schemas.openxmlformats.org/drawingml/2006/table">
            <a:tbl>
              <a:tblPr firstRow="1" firstCol="1" bandRow="1">
                <a:tableStyleId>{1FECB4D8-DB02-4DC6-A0A2-4F2EBAE1DC90}</a:tableStyleId>
              </a:tblPr>
              <a:tblGrid>
                <a:gridCol w="797867">
                  <a:extLst>
                    <a:ext uri="{9D8B030D-6E8A-4147-A177-3AD203B41FA5}">
                      <a16:colId xmlns:a16="http://schemas.microsoft.com/office/drawing/2014/main" val="3958209535"/>
                    </a:ext>
                  </a:extLst>
                </a:gridCol>
                <a:gridCol w="6375053">
                  <a:extLst>
                    <a:ext uri="{9D8B030D-6E8A-4147-A177-3AD203B41FA5}">
                      <a16:colId xmlns:a16="http://schemas.microsoft.com/office/drawing/2014/main" val="2394956579"/>
                    </a:ext>
                  </a:extLst>
                </a:gridCol>
                <a:gridCol w="3674225">
                  <a:extLst>
                    <a:ext uri="{9D8B030D-6E8A-4147-A177-3AD203B41FA5}">
                      <a16:colId xmlns:a16="http://schemas.microsoft.com/office/drawing/2014/main" val="1330390290"/>
                    </a:ext>
                  </a:extLst>
                </a:gridCol>
                <a:gridCol w="3544807">
                  <a:extLst>
                    <a:ext uri="{9D8B030D-6E8A-4147-A177-3AD203B41FA5}">
                      <a16:colId xmlns:a16="http://schemas.microsoft.com/office/drawing/2014/main" val="3908613480"/>
                    </a:ext>
                  </a:extLst>
                </a:gridCol>
                <a:gridCol w="3680747">
                  <a:extLst>
                    <a:ext uri="{9D8B030D-6E8A-4147-A177-3AD203B41FA5}">
                      <a16:colId xmlns:a16="http://schemas.microsoft.com/office/drawing/2014/main" val="1505355155"/>
                    </a:ext>
                  </a:extLst>
                </a:gridCol>
                <a:gridCol w="3680747">
                  <a:extLst>
                    <a:ext uri="{9D8B030D-6E8A-4147-A177-3AD203B41FA5}">
                      <a16:colId xmlns:a16="http://schemas.microsoft.com/office/drawing/2014/main" val="843307632"/>
                    </a:ext>
                  </a:extLst>
                </a:gridCol>
              </a:tblGrid>
              <a:tr h="304009">
                <a:tc>
                  <a:txBody>
                    <a:bodyPr/>
                    <a:lstStyle/>
                    <a:p>
                      <a:pPr indent="0" algn="ctr">
                        <a:lnSpc>
                          <a:spcPct val="100000"/>
                        </a:lnSpc>
                        <a:spcAft>
                          <a:spcPts val="0"/>
                        </a:spcAft>
                      </a:pPr>
                      <a:r>
                        <a:rPr lang="ru-RU" sz="2000" b="1" dirty="0">
                          <a:effectLst/>
                          <a:latin typeface="Arial Narrow" panose="020B0606020202030204" pitchFamily="34" charset="0"/>
                        </a:rPr>
                        <a:t>№</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Приоритетное направление</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Армения</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Беларусь</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Казахстан</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ru-RU" sz="2000" b="1" dirty="0">
                          <a:effectLst/>
                          <a:latin typeface="Arial Narrow" panose="020B0606020202030204" pitchFamily="34" charset="0"/>
                        </a:rPr>
                        <a:t>Кыргызстан </a:t>
                      </a:r>
                      <a:endParaRPr lang="ru-RU" sz="2000" b="1" dirty="0">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extLst>
                  <a:ext uri="{0D108BD9-81ED-4DB2-BD59-A6C34878D82A}">
                    <a16:rowId xmlns:a16="http://schemas.microsoft.com/office/drawing/2014/main" val="95584141"/>
                  </a:ext>
                </a:extLst>
              </a:tr>
              <a:tr h="569120">
                <a:tc>
                  <a:txBody>
                    <a:bodyPr/>
                    <a:lstStyle/>
                    <a:p>
                      <a:pPr indent="0" algn="ctr">
                        <a:lnSpc>
                          <a:spcPct val="100000"/>
                        </a:lnSpc>
                        <a:spcAft>
                          <a:spcPts val="0"/>
                        </a:spcAft>
                      </a:pPr>
                      <a:r>
                        <a:rPr lang="ru-RU" sz="2000" dirty="0" smtClean="0">
                          <a:effectLst/>
                          <a:latin typeface="Arial Narrow" panose="020B0606020202030204" pitchFamily="34" charset="0"/>
                        </a:rPr>
                        <a:t>1</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nSpc>
                          <a:spcPct val="100000"/>
                        </a:lnSpc>
                      </a:pPr>
                      <a:r>
                        <a:rPr lang="ru-RU" sz="2000" b="1" dirty="0" smtClean="0">
                          <a:latin typeface="Arial Narrow" panose="020B0606020202030204" pitchFamily="34" charset="0"/>
                        </a:rPr>
                        <a:t>Документы стратегического и долгосрочного планирования для системы стандартизации</a:t>
                      </a:r>
                      <a:endParaRPr lang="ru-RU" sz="2000" b="1" dirty="0">
                        <a:latin typeface="Arial Narrow" panose="020B0606020202030204" pitchFamily="34" charset="0"/>
                      </a:endParaRPr>
                    </a:p>
                  </a:txBody>
                  <a:tcPr marL="59336" marR="59336" marT="0" marB="0"/>
                </a:tc>
                <a:tc>
                  <a:txBody>
                    <a:bodyPr/>
                    <a:lstStyle/>
                    <a:p>
                      <a:pPr indent="0">
                        <a:lnSpc>
                          <a:spcPct val="100000"/>
                        </a:lnSpc>
                      </a:pPr>
                      <a:r>
                        <a:rPr lang="ru-RU" sz="2000" dirty="0" smtClean="0">
                          <a:latin typeface="Arial Narrow" panose="020B0606020202030204" pitchFamily="34" charset="0"/>
                        </a:rPr>
                        <a:t>Не выявлены</a:t>
                      </a:r>
                      <a:endParaRPr lang="ru-RU" sz="2000" dirty="0">
                        <a:latin typeface="Arial Narrow" panose="020B0606020202030204" pitchFamily="34" charset="0"/>
                      </a:endParaRPr>
                    </a:p>
                  </a:txBody>
                  <a:tcPr marL="68580" marR="68580" marT="71755" marB="71755"/>
                </a:tc>
                <a:tc>
                  <a:txBody>
                    <a:bodyPr/>
                    <a:lstStyle/>
                    <a:p>
                      <a:pPr indent="0">
                        <a:lnSpc>
                          <a:spcPct val="100000"/>
                        </a:lnSpc>
                      </a:pPr>
                      <a:r>
                        <a:rPr lang="ru-RU" sz="2000" dirty="0" smtClean="0">
                          <a:latin typeface="Arial Narrow" panose="020B0606020202030204" pitchFamily="34" charset="0"/>
                        </a:rPr>
                        <a:t>Выявлены</a:t>
                      </a:r>
                      <a:endParaRPr lang="ru-RU" sz="2000" dirty="0">
                        <a:latin typeface="Arial Narrow" panose="020B0606020202030204" pitchFamily="34" charset="0"/>
                      </a:endParaRPr>
                    </a:p>
                  </a:txBody>
                  <a:tcPr marL="68580" marR="68580" marT="71755" marB="71755"/>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kumimoji="0" lang="ru-RU" sz="2000" b="0" i="0" u="none" strike="noStrike" kern="1200" cap="none" spc="0" normalizeH="0" baseline="0" noProof="0" smtClean="0">
                          <a:ln>
                            <a:noFill/>
                          </a:ln>
                          <a:solidFill>
                            <a:srgbClr val="000000"/>
                          </a:solidFill>
                          <a:effectLst/>
                          <a:uLnTx/>
                          <a:uFillTx/>
                          <a:latin typeface="Arial Narrow" panose="020B0606020202030204" pitchFamily="34" charset="0"/>
                          <a:ea typeface="+mn-ea"/>
                          <a:cs typeface="+mn-cs"/>
                        </a:rPr>
                        <a:t>Выявлены</a:t>
                      </a:r>
                      <a:endParaRPr kumimoji="0" lang="ru-RU" sz="2000" b="0"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68580" marR="68580" marT="71755" marB="71755"/>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kumimoji="0" lang="ru-RU" sz="2000" b="0" i="0" u="none" strike="noStrike" kern="1200" cap="none" spc="0" normalizeH="0" baseline="0" noProof="0" dirty="0" smtClean="0">
                          <a:ln>
                            <a:noFill/>
                          </a:ln>
                          <a:solidFill>
                            <a:srgbClr val="000000"/>
                          </a:solidFill>
                          <a:effectLst/>
                          <a:uLnTx/>
                          <a:uFillTx/>
                          <a:latin typeface="Arial Narrow" panose="020B0606020202030204" pitchFamily="34" charset="0"/>
                          <a:ea typeface="+mn-ea"/>
                          <a:cs typeface="+mn-cs"/>
                        </a:rPr>
                        <a:t>Выявлены</a:t>
                      </a:r>
                      <a:endParaRPr kumimoji="0" lang="ru-RU" sz="2000" b="0"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68580" marR="68580" marT="71755" marB="71755"/>
                </a:tc>
                <a:extLst>
                  <a:ext uri="{0D108BD9-81ED-4DB2-BD59-A6C34878D82A}">
                    <a16:rowId xmlns:a16="http://schemas.microsoft.com/office/drawing/2014/main" val="3962919387"/>
                  </a:ext>
                </a:extLst>
              </a:tr>
              <a:tr h="569120">
                <a:tc>
                  <a:txBody>
                    <a:bodyPr/>
                    <a:lstStyle/>
                    <a:p>
                      <a:pPr indent="0" algn="ctr">
                        <a:lnSpc>
                          <a:spcPct val="100000"/>
                        </a:lnSpc>
                        <a:spcAft>
                          <a:spcPts val="0"/>
                        </a:spcAft>
                      </a:pPr>
                      <a:r>
                        <a:rPr lang="ru-RU" sz="2000" smtClean="0">
                          <a:effectLst/>
                          <a:latin typeface="Arial Narrow" panose="020B0606020202030204" pitchFamily="34" charset="0"/>
                        </a:rPr>
                        <a:t>2</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just">
                        <a:lnSpc>
                          <a:spcPct val="100000"/>
                        </a:lnSpc>
                        <a:spcAft>
                          <a:spcPts val="0"/>
                        </a:spcAft>
                      </a:pPr>
                      <a:r>
                        <a:rPr lang="ru-RU" sz="2000" b="1" dirty="0" smtClean="0">
                          <a:effectLst/>
                          <a:latin typeface="Arial Narrow" panose="020B0606020202030204" pitchFamily="34" charset="0"/>
                          <a:ea typeface="Times New Roman" panose="02020603050405020304" pitchFamily="18" charset="0"/>
                        </a:rPr>
                        <a:t>Целевые показатели, которые используются для оценки эффективности функционирования стандартизации</a:t>
                      </a:r>
                      <a:endParaRPr lang="ru-RU" sz="2000" b="1"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smtClean="0">
                          <a:effectLst/>
                          <a:latin typeface="Arial Narrow" panose="020B0606020202030204" pitchFamily="34" charset="0"/>
                          <a:ea typeface="Times New Roman" panose="02020603050405020304" pitchFamily="18" charset="0"/>
                        </a:rPr>
                        <a:t>Не установлены</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Установлены</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smtClean="0">
                          <a:effectLst/>
                          <a:latin typeface="Arial Narrow" panose="020B0606020202030204" pitchFamily="34" charset="0"/>
                          <a:ea typeface="Times New Roman" panose="02020603050405020304" pitchFamily="18" charset="0"/>
                        </a:rPr>
                        <a:t>Не установлены</a:t>
                      </a:r>
                      <a:endParaRPr lang="ru-RU" sz="200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Установлены</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extLst>
                  <a:ext uri="{0D108BD9-81ED-4DB2-BD59-A6C34878D82A}">
                    <a16:rowId xmlns:a16="http://schemas.microsoft.com/office/drawing/2014/main" val="1047837162"/>
                  </a:ext>
                </a:extLst>
              </a:tr>
              <a:tr h="987660">
                <a:tc>
                  <a:txBody>
                    <a:bodyPr/>
                    <a:lstStyle/>
                    <a:p>
                      <a:pPr indent="0" algn="ctr">
                        <a:lnSpc>
                          <a:spcPct val="100000"/>
                        </a:lnSpc>
                        <a:spcAft>
                          <a:spcPts val="0"/>
                        </a:spcAft>
                      </a:pPr>
                      <a:r>
                        <a:rPr lang="ru-RU" sz="2000" smtClean="0">
                          <a:effectLst/>
                          <a:latin typeface="Arial Narrow" panose="020B0606020202030204" pitchFamily="34" charset="0"/>
                        </a:rPr>
                        <a:t>3</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b="1" dirty="0">
                          <a:effectLst/>
                          <a:latin typeface="Arial Narrow" panose="020B0606020202030204" pitchFamily="34" charset="0"/>
                          <a:ea typeface="Times New Roman" panose="02020603050405020304" pitchFamily="18" charset="0"/>
                        </a:rPr>
                        <a:t>НПА, разработанные в период с 2022 и по н/в, направленные на преодоление кризисных ситуаций в экономике</a:t>
                      </a:r>
                    </a:p>
                  </a:txBody>
                  <a:tcPr marL="68580" marR="68580" marT="71755" marB="71755"/>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Не выявлены</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Дополнения в Стратегию развития стандартизации Республики Беларусь на период до 2030 года</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Не выявлены</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Не выявлены</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extLst>
                  <a:ext uri="{0D108BD9-81ED-4DB2-BD59-A6C34878D82A}">
                    <a16:rowId xmlns:a16="http://schemas.microsoft.com/office/drawing/2014/main" val="2881739959"/>
                  </a:ext>
                </a:extLst>
              </a:tr>
              <a:tr h="1841340">
                <a:tc>
                  <a:txBody>
                    <a:bodyPr/>
                    <a:lstStyle/>
                    <a:p>
                      <a:pPr indent="0" algn="ctr">
                        <a:lnSpc>
                          <a:spcPct val="100000"/>
                        </a:lnSpc>
                        <a:spcAft>
                          <a:spcPts val="0"/>
                        </a:spcAft>
                      </a:pPr>
                      <a:r>
                        <a:rPr lang="ru-RU" sz="2000" smtClean="0">
                          <a:effectLst/>
                          <a:latin typeface="Arial Narrow" panose="020B0606020202030204" pitchFamily="34" charset="0"/>
                        </a:rPr>
                        <a:t>4</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b="1" dirty="0" smtClean="0">
                          <a:effectLst/>
                          <a:latin typeface="Arial Narrow" panose="020B0606020202030204" pitchFamily="34" charset="0"/>
                          <a:ea typeface="Times New Roman" panose="02020603050405020304" pitchFamily="18" charset="0"/>
                        </a:rPr>
                        <a:t>МТК, которые принимают участие в разработке стандартов в обеспечение требований технических регламентов ЕАЭС</a:t>
                      </a:r>
                      <a:endParaRPr lang="ru-RU" sz="2000" b="1"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МТК 154, МТК 532, МТК 19, МТК 551, МТК 153, МТК 093, МТК 3, МТК 091, МТК 524, МТК 523, МТК 56, МТК 550, МТК 226, МТК 541, МТК 181, МТК 343</a:t>
                      </a: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Практически все МТК</a:t>
                      </a: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МТК 10, МТК 515, МТК 556, МТК 558</a:t>
                      </a: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МТК 154, МТК 532, МТК 19, МТК 44, МТК 46, МТК 262, МТК 333, МТК 529, МТК 19, МТК 244, МТК 262, МТК 267, МТК 269, МТК 42, МТК 19, МТК 224, МТК 251, МТК 244, МТК 245, МТК 529, МТК 551, МТК 44</a:t>
                      </a:r>
                    </a:p>
                  </a:txBody>
                  <a:tcPr marL="68580" marR="68580" marT="71755" marB="71755"/>
                </a:tc>
                <a:extLst>
                  <a:ext uri="{0D108BD9-81ED-4DB2-BD59-A6C34878D82A}">
                    <a16:rowId xmlns:a16="http://schemas.microsoft.com/office/drawing/2014/main" val="3935255868"/>
                  </a:ext>
                </a:extLst>
              </a:tr>
              <a:tr h="987660">
                <a:tc>
                  <a:txBody>
                    <a:bodyPr/>
                    <a:lstStyle/>
                    <a:p>
                      <a:pPr indent="0" algn="ctr">
                        <a:lnSpc>
                          <a:spcPct val="100000"/>
                        </a:lnSpc>
                        <a:spcAft>
                          <a:spcPts val="0"/>
                        </a:spcAft>
                      </a:pPr>
                      <a:r>
                        <a:rPr lang="ru-RU" sz="2000" dirty="0" smtClean="0">
                          <a:effectLst/>
                          <a:latin typeface="Arial Narrow" panose="020B0606020202030204" pitchFamily="34" charset="0"/>
                        </a:rPr>
                        <a:t>5</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b="1" dirty="0" smtClean="0">
                          <a:effectLst/>
                          <a:latin typeface="Arial Narrow" panose="020B0606020202030204" pitchFamily="34" charset="0"/>
                          <a:ea typeface="Times New Roman" panose="02020603050405020304" pitchFamily="18" charset="0"/>
                        </a:rPr>
                        <a:t>Периодичность оценки научно-технического уровня перечней стандартов, включая определение уровня стандартизации</a:t>
                      </a:r>
                      <a:endParaRPr lang="ru-RU" sz="2000" b="1"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По мере необходимости</a:t>
                      </a: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Не реже одного раза в пять лет</a:t>
                      </a: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Не проводится</a:t>
                      </a: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Ежегодно, при разработке плана национальной стандартизации</a:t>
                      </a:r>
                    </a:p>
                  </a:txBody>
                  <a:tcPr marL="68580" marR="68580" marT="71755" marB="71755"/>
                </a:tc>
                <a:extLst>
                  <a:ext uri="{0D108BD9-81ED-4DB2-BD59-A6C34878D82A}">
                    <a16:rowId xmlns:a16="http://schemas.microsoft.com/office/drawing/2014/main" val="2452932744"/>
                  </a:ext>
                </a:extLst>
              </a:tr>
              <a:tr h="987660">
                <a:tc>
                  <a:txBody>
                    <a:bodyPr/>
                    <a:lstStyle/>
                    <a:p>
                      <a:pPr indent="0" algn="ctr">
                        <a:lnSpc>
                          <a:spcPct val="100000"/>
                        </a:lnSpc>
                        <a:spcAft>
                          <a:spcPts val="0"/>
                        </a:spcAft>
                      </a:pPr>
                      <a:r>
                        <a:rPr lang="ru-RU" sz="2000" dirty="0" smtClean="0">
                          <a:effectLst/>
                          <a:latin typeface="Arial Narrow" panose="020B0606020202030204" pitchFamily="34" charset="0"/>
                        </a:rPr>
                        <a:t>6</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b="1" dirty="0" smtClean="0">
                          <a:effectLst/>
                          <a:latin typeface="Arial Narrow" panose="020B0606020202030204" pitchFamily="34" charset="0"/>
                          <a:ea typeface="Times New Roman" panose="02020603050405020304" pitchFamily="18" charset="0"/>
                        </a:rPr>
                        <a:t>Требования к планированию и реализации НИР исходя из актуальных задач стандартизации на национальном уровне</a:t>
                      </a:r>
                      <a:endParaRPr lang="ru-RU" sz="2000" b="1"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Не установлены</a:t>
                      </a:r>
                    </a:p>
                  </a:txBody>
                  <a:tcPr marL="68580" marR="68580" marT="71755" marB="71755"/>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Установлены</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Не установлены</a:t>
                      </a:r>
                      <a:endParaRPr lang="ru-RU" sz="2000"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Не установлены</a:t>
                      </a:r>
                    </a:p>
                  </a:txBody>
                  <a:tcPr marL="68580" marR="68580" marT="71755" marB="71755"/>
                </a:tc>
                <a:extLst>
                  <a:ext uri="{0D108BD9-81ED-4DB2-BD59-A6C34878D82A}">
                    <a16:rowId xmlns:a16="http://schemas.microsoft.com/office/drawing/2014/main" val="3113431063"/>
                  </a:ext>
                </a:extLst>
              </a:tr>
              <a:tr h="1272220">
                <a:tc>
                  <a:txBody>
                    <a:bodyPr/>
                    <a:lstStyle/>
                    <a:p>
                      <a:pPr indent="0" algn="ctr">
                        <a:lnSpc>
                          <a:spcPct val="100000"/>
                        </a:lnSpc>
                        <a:spcAft>
                          <a:spcPts val="0"/>
                        </a:spcAft>
                      </a:pPr>
                      <a:r>
                        <a:rPr lang="ru-RU" sz="2000" dirty="0" smtClean="0">
                          <a:effectLst/>
                          <a:latin typeface="Arial Narrow" panose="020B0606020202030204" pitchFamily="34" charset="0"/>
                        </a:rPr>
                        <a:t>7</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b="1" dirty="0" smtClean="0">
                          <a:effectLst/>
                          <a:latin typeface="Arial Narrow" panose="020B0606020202030204" pitchFamily="34" charset="0"/>
                          <a:ea typeface="Times New Roman" panose="02020603050405020304" pitchFamily="18" charset="0"/>
                        </a:rPr>
                        <a:t>Инструменты для поддержки экспертов по стандартизации</a:t>
                      </a:r>
                      <a:endParaRPr lang="ru-RU" sz="2000" b="1" dirty="0">
                        <a:effectLst/>
                        <a:latin typeface="Arial Narrow" panose="020B0606020202030204" pitchFamily="34" charset="0"/>
                        <a:ea typeface="Times New Roman" panose="02020603050405020304" pitchFamily="18" charset="0"/>
                      </a:endParaRP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Участие в курсах повышения квалификации специалистов института стандартизации в рамках семинаров ИСО</a:t>
                      </a: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Публикация и распространение методической и научно-практической литературы и изданий</a:t>
                      </a: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Привлечение к разработке национальных и межгосударственных стандартов</a:t>
                      </a: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Программы повышения квалификации, ведение реестра экспертов</a:t>
                      </a:r>
                    </a:p>
                  </a:txBody>
                  <a:tcPr marL="68580" marR="68580" marT="71755" marB="71755"/>
                </a:tc>
                <a:extLst>
                  <a:ext uri="{0D108BD9-81ED-4DB2-BD59-A6C34878D82A}">
                    <a16:rowId xmlns:a16="http://schemas.microsoft.com/office/drawing/2014/main" val="2787826713"/>
                  </a:ext>
                </a:extLst>
              </a:tr>
              <a:tr h="1841340">
                <a:tc>
                  <a:txBody>
                    <a:bodyPr/>
                    <a:lstStyle/>
                    <a:p>
                      <a:pPr indent="0" algn="ctr">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8</a:t>
                      </a:r>
                      <a:endParaRPr lang="ru-RU" sz="2000" dirty="0">
                        <a:effectLst/>
                        <a:latin typeface="Arial Narrow" panose="020B0606020202030204" pitchFamily="34" charset="0"/>
                        <a:ea typeface="Times New Roman" panose="02020603050405020304" pitchFamily="18" charset="0"/>
                      </a:endParaRPr>
                    </a:p>
                  </a:txBody>
                  <a:tcPr marL="59336" marR="59336" marT="0" marB="0"/>
                </a:tc>
                <a:tc>
                  <a:txBody>
                    <a:bodyPr/>
                    <a:lstStyle/>
                    <a:p>
                      <a:pPr indent="0" algn="l">
                        <a:lnSpc>
                          <a:spcPct val="100000"/>
                        </a:lnSpc>
                        <a:spcAft>
                          <a:spcPts val="0"/>
                        </a:spcAft>
                      </a:pPr>
                      <a:r>
                        <a:rPr lang="ru-RU" sz="2000" b="1" dirty="0">
                          <a:effectLst/>
                          <a:latin typeface="Arial Narrow" panose="020B0606020202030204" pitchFamily="34" charset="0"/>
                          <a:ea typeface="Times New Roman" panose="02020603050405020304" pitchFamily="18" charset="0"/>
                        </a:rPr>
                        <a:t>Основные направления развития системы стандартизации</a:t>
                      </a: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Реализация стратегии МГС до 2030 г.</a:t>
                      </a:r>
                    </a:p>
                  </a:txBody>
                  <a:tcPr marL="68580" marR="68580" marT="71755" marB="71755"/>
                </a:tc>
                <a:tc>
                  <a:txBody>
                    <a:bodyPr/>
                    <a:lstStyle/>
                    <a:p>
                      <a:pPr indent="0" algn="l">
                        <a:lnSpc>
                          <a:spcPct val="100000"/>
                        </a:lnSpc>
                        <a:spcAft>
                          <a:spcPts val="0"/>
                        </a:spcAft>
                      </a:pPr>
                      <a:r>
                        <a:rPr lang="ru-RU" sz="2000">
                          <a:effectLst/>
                          <a:latin typeface="Arial Narrow" panose="020B0606020202030204" pitchFamily="34" charset="0"/>
                          <a:ea typeface="Times New Roman" panose="02020603050405020304" pitchFamily="18" charset="0"/>
                        </a:rPr>
                        <a:t>Разработка стандартов для реализации требований ТР ЕАЭС, а также стандартов для обеспечения импортозамещения</a:t>
                      </a: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В соответствии со Стратегическим планом развития Республики Казахстан до 2025 </a:t>
                      </a:r>
                      <a:r>
                        <a:rPr lang="ru-RU" sz="2000" dirty="0" smtClean="0">
                          <a:effectLst/>
                          <a:latin typeface="Arial Narrow" panose="020B0606020202030204" pitchFamily="34" charset="0"/>
                          <a:ea typeface="Times New Roman" panose="02020603050405020304" pitchFamily="18" charset="0"/>
                        </a:rPr>
                        <a:t>года, </a:t>
                      </a:r>
                      <a:r>
                        <a:rPr lang="ru-RU" sz="2000" dirty="0">
                          <a:effectLst/>
                          <a:latin typeface="Arial Narrow" panose="020B0606020202030204" pitchFamily="34" charset="0"/>
                          <a:ea typeface="Times New Roman" panose="02020603050405020304" pitchFamily="18" charset="0"/>
                        </a:rPr>
                        <a:t>а также в рамках исполнения обязательств в рамках интеграционных объединений</a:t>
                      </a:r>
                    </a:p>
                  </a:txBody>
                  <a:tcPr marL="68580" marR="68580" marT="71755" marB="71755"/>
                </a:tc>
                <a:tc>
                  <a:txBody>
                    <a:bodyPr/>
                    <a:lstStyle/>
                    <a:p>
                      <a:pPr indent="0" algn="l">
                        <a:lnSpc>
                          <a:spcPct val="100000"/>
                        </a:lnSpc>
                        <a:spcAft>
                          <a:spcPts val="0"/>
                        </a:spcAft>
                      </a:pPr>
                      <a:r>
                        <a:rPr lang="ru-RU" sz="2000" dirty="0">
                          <a:effectLst/>
                          <a:latin typeface="Arial Narrow" panose="020B0606020202030204" pitchFamily="34" charset="0"/>
                          <a:ea typeface="Times New Roman" panose="02020603050405020304" pitchFamily="18" charset="0"/>
                        </a:rPr>
                        <a:t>Реализация стратегии МГС до 2030 г.</a:t>
                      </a:r>
                    </a:p>
                  </a:txBody>
                  <a:tcPr marL="68580" marR="68580" marT="71755" marB="71755"/>
                </a:tc>
                <a:extLst>
                  <a:ext uri="{0D108BD9-81ED-4DB2-BD59-A6C34878D82A}">
                    <a16:rowId xmlns:a16="http://schemas.microsoft.com/office/drawing/2014/main" val="4149974382"/>
                  </a:ext>
                </a:extLst>
              </a:tr>
            </a:tbl>
          </a:graphicData>
        </a:graphic>
      </p:graphicFrame>
    </p:spTree>
    <p:extLst>
      <p:ext uri="{BB962C8B-B14F-4D97-AF65-F5344CB8AC3E}">
        <p14:creationId xmlns:p14="http://schemas.microsoft.com/office/powerpoint/2010/main" val="42508840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77663" y="1148478"/>
            <a:ext cx="18719297" cy="1231106"/>
          </a:xfrm>
          <a:prstGeom prst="rect">
            <a:avLst/>
          </a:prstGeom>
          <a:noFill/>
        </p:spPr>
        <p:txBody>
          <a:bodyPr wrap="square" lIns="0" tIns="0" rIns="0" bIns="0" rtlCol="0">
            <a:spAutoFit/>
          </a:bodyPr>
          <a:lstStyle/>
          <a:p>
            <a:r>
              <a:rPr lang="ru-RU" sz="4000" dirty="0">
                <a:solidFill>
                  <a:schemeClr val="accent1"/>
                </a:solidFill>
                <a:latin typeface="Arial" panose="020B0604020202020204" pitchFamily="34" charset="0"/>
                <a:cs typeface="Arial" panose="020B0604020202020204" pitchFamily="34" charset="0"/>
              </a:rPr>
              <a:t>Анализ проблем функционирования систем технического регулирования и стандартизации в странах-участницах </a:t>
            </a:r>
            <a:r>
              <a:rPr lang="ru-RU" sz="4000" dirty="0" smtClean="0">
                <a:solidFill>
                  <a:schemeClr val="accent1"/>
                </a:solidFill>
                <a:latin typeface="Arial" panose="020B0604020202020204" pitchFamily="34" charset="0"/>
                <a:cs typeface="Arial" panose="020B0604020202020204" pitchFamily="34" charset="0"/>
              </a:rPr>
              <a:t>ЕАЭС и выявление лучших практик</a:t>
            </a:r>
            <a:endParaRPr lang="en-US" sz="40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6" name="Таблица 5"/>
          <p:cNvGraphicFramePr>
            <a:graphicFrameLocks noGrp="1"/>
          </p:cNvGraphicFramePr>
          <p:nvPr>
            <p:extLst>
              <p:ext uri="{D42A27DB-BD31-4B8C-83A1-F6EECF244321}">
                <p14:modId xmlns:p14="http://schemas.microsoft.com/office/powerpoint/2010/main" val="2584444530"/>
              </p:ext>
            </p:extLst>
          </p:nvPr>
        </p:nvGraphicFramePr>
        <p:xfrm>
          <a:off x="1674813" y="2799699"/>
          <a:ext cx="21733829" cy="9587488"/>
        </p:xfrm>
        <a:graphic>
          <a:graphicData uri="http://schemas.openxmlformats.org/drawingml/2006/table">
            <a:tbl>
              <a:tblPr firstRow="1" firstCol="1" bandRow="1">
                <a:tableStyleId>{1FECB4D8-DB02-4DC6-A0A2-4F2EBAE1DC90}</a:tableStyleId>
              </a:tblPr>
              <a:tblGrid>
                <a:gridCol w="388415">
                  <a:extLst>
                    <a:ext uri="{9D8B030D-6E8A-4147-A177-3AD203B41FA5}">
                      <a16:colId xmlns:a16="http://schemas.microsoft.com/office/drawing/2014/main" val="3034234855"/>
                    </a:ext>
                  </a:extLst>
                </a:gridCol>
                <a:gridCol w="14728481">
                  <a:extLst>
                    <a:ext uri="{9D8B030D-6E8A-4147-A177-3AD203B41FA5}">
                      <a16:colId xmlns:a16="http://schemas.microsoft.com/office/drawing/2014/main" val="1426027163"/>
                    </a:ext>
                  </a:extLst>
                </a:gridCol>
                <a:gridCol w="947651">
                  <a:extLst>
                    <a:ext uri="{9D8B030D-6E8A-4147-A177-3AD203B41FA5}">
                      <a16:colId xmlns:a16="http://schemas.microsoft.com/office/drawing/2014/main" val="2854527705"/>
                    </a:ext>
                  </a:extLst>
                </a:gridCol>
                <a:gridCol w="931025">
                  <a:extLst>
                    <a:ext uri="{9D8B030D-6E8A-4147-A177-3AD203B41FA5}">
                      <a16:colId xmlns:a16="http://schemas.microsoft.com/office/drawing/2014/main" val="2594208799"/>
                    </a:ext>
                  </a:extLst>
                </a:gridCol>
                <a:gridCol w="731520">
                  <a:extLst>
                    <a:ext uri="{9D8B030D-6E8A-4147-A177-3AD203B41FA5}">
                      <a16:colId xmlns:a16="http://schemas.microsoft.com/office/drawing/2014/main" val="970712075"/>
                    </a:ext>
                  </a:extLst>
                </a:gridCol>
                <a:gridCol w="947651">
                  <a:extLst>
                    <a:ext uri="{9D8B030D-6E8A-4147-A177-3AD203B41FA5}">
                      <a16:colId xmlns:a16="http://schemas.microsoft.com/office/drawing/2014/main" val="2111275189"/>
                    </a:ext>
                  </a:extLst>
                </a:gridCol>
                <a:gridCol w="858426">
                  <a:extLst>
                    <a:ext uri="{9D8B030D-6E8A-4147-A177-3AD203B41FA5}">
                      <a16:colId xmlns:a16="http://schemas.microsoft.com/office/drawing/2014/main" val="3172701154"/>
                    </a:ext>
                  </a:extLst>
                </a:gridCol>
                <a:gridCol w="2200660">
                  <a:extLst>
                    <a:ext uri="{9D8B030D-6E8A-4147-A177-3AD203B41FA5}">
                      <a16:colId xmlns:a16="http://schemas.microsoft.com/office/drawing/2014/main" val="2184586244"/>
                    </a:ext>
                  </a:extLst>
                </a:gridCol>
              </a:tblGrid>
              <a:tr h="139997">
                <a:tc rowSpan="2">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nchor="ctr">
                    <a:solidFill>
                      <a:schemeClr val="accent5">
                        <a:lumMod val="50000"/>
                      </a:schemeClr>
                    </a:solidFill>
                  </a:tcPr>
                </a:tc>
                <a:tc rowSpan="2">
                  <a:txBody>
                    <a:bodyPr/>
                    <a:lstStyle/>
                    <a:p>
                      <a:pPr indent="0" algn="ctr">
                        <a:lnSpc>
                          <a:spcPct val="100000"/>
                        </a:lnSpc>
                        <a:spcAft>
                          <a:spcPts val="0"/>
                        </a:spcAft>
                      </a:pPr>
                      <a:r>
                        <a:rPr lang="ru-RU" sz="2000">
                          <a:effectLst/>
                        </a:rPr>
                        <a:t>Проблема</a:t>
                      </a:r>
                      <a:endParaRPr lang="ru-RU" sz="2000">
                        <a:effectLst/>
                        <a:latin typeface="Arial Narrow" panose="020B0606020202030204" pitchFamily="34" charset="0"/>
                        <a:ea typeface="Times New Roman" panose="02020603050405020304" pitchFamily="18" charset="0"/>
                      </a:endParaRPr>
                    </a:p>
                  </a:txBody>
                  <a:tcPr marL="13871" marR="13871" marT="14513" marB="14513" anchor="ctr">
                    <a:solidFill>
                      <a:schemeClr val="accent5">
                        <a:lumMod val="50000"/>
                      </a:schemeClr>
                    </a:solidFill>
                  </a:tcPr>
                </a:tc>
                <a:tc gridSpan="5">
                  <a:txBody>
                    <a:bodyPr/>
                    <a:lstStyle/>
                    <a:p>
                      <a:pPr indent="0" algn="ctr">
                        <a:lnSpc>
                          <a:spcPct val="100000"/>
                        </a:lnSpc>
                        <a:spcAft>
                          <a:spcPts val="0"/>
                        </a:spcAft>
                      </a:pPr>
                      <a:r>
                        <a:rPr lang="ru-RU" sz="2000" dirty="0">
                          <a:effectLst/>
                        </a:rPr>
                        <a:t>Страны, в которых выявлена проблема</a:t>
                      </a:r>
                      <a:endParaRPr lang="ru-RU" sz="2000" dirty="0">
                        <a:effectLst/>
                        <a:latin typeface="Arial Narrow" panose="020B0606020202030204" pitchFamily="34" charset="0"/>
                        <a:ea typeface="Times New Roman" panose="02020603050405020304" pitchFamily="18" charset="0"/>
                      </a:endParaRPr>
                    </a:p>
                  </a:txBody>
                  <a:tcPr marL="13871" marR="13871" marT="14513" marB="14513" anchor="ctr">
                    <a:solidFill>
                      <a:schemeClr val="accent5">
                        <a:lumMod val="5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2">
                  <a:txBody>
                    <a:bodyPr/>
                    <a:lstStyle/>
                    <a:p>
                      <a:pPr indent="0" algn="ctr">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Лучшая практика</a:t>
                      </a:r>
                      <a:endParaRPr lang="ru-RU" sz="2000" dirty="0">
                        <a:effectLst/>
                        <a:latin typeface="Arial Narrow" panose="020B0606020202030204" pitchFamily="34" charset="0"/>
                        <a:ea typeface="Times New Roman" panose="02020603050405020304" pitchFamily="18" charset="0"/>
                      </a:endParaRPr>
                    </a:p>
                  </a:txBody>
                  <a:tcPr marL="13871" marR="13871" marT="14513" marB="14513" anchor="ctr">
                    <a:solidFill>
                      <a:schemeClr val="accent5">
                        <a:lumMod val="50000"/>
                      </a:schemeClr>
                    </a:solidFill>
                  </a:tcPr>
                </a:tc>
                <a:extLst>
                  <a:ext uri="{0D108BD9-81ED-4DB2-BD59-A6C34878D82A}">
                    <a16:rowId xmlns:a16="http://schemas.microsoft.com/office/drawing/2014/main" val="1240552934"/>
                  </a:ext>
                </a:extLst>
              </a:tr>
              <a:tr h="139997">
                <a:tc vMerge="1">
                  <a:txBody>
                    <a:bodyPr/>
                    <a:lstStyle/>
                    <a:p>
                      <a:endParaRPr lang="ru-RU"/>
                    </a:p>
                  </a:txBody>
                  <a:tcPr/>
                </a:tc>
                <a:tc vMerge="1">
                  <a:txBody>
                    <a:bodyPr/>
                    <a:lstStyle/>
                    <a:p>
                      <a:endParaRPr lang="ru-RU"/>
                    </a:p>
                  </a:txBody>
                  <a:tcPr/>
                </a:tc>
                <a:tc>
                  <a:txBody>
                    <a:bodyPr/>
                    <a:lstStyle/>
                    <a:p>
                      <a:pPr indent="0" algn="ctr">
                        <a:lnSpc>
                          <a:spcPct val="100000"/>
                        </a:lnSpc>
                        <a:spcAft>
                          <a:spcPts val="0"/>
                        </a:spcAft>
                      </a:pPr>
                      <a:r>
                        <a:rPr lang="en-US" sz="2000" b="1" dirty="0" smtClean="0">
                          <a:solidFill>
                            <a:schemeClr val="bg1"/>
                          </a:solidFill>
                          <a:effectLst/>
                          <a:latin typeface="Arial Narrow" panose="020B0606020202030204" pitchFamily="34" charset="0"/>
                          <a:ea typeface="+mn-ea"/>
                        </a:rPr>
                        <a:t>AM</a:t>
                      </a:r>
                      <a:endParaRPr lang="ru-RU" sz="2000" b="1" dirty="0">
                        <a:solidFill>
                          <a:schemeClr val="bg1"/>
                        </a:solidFill>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en-US" sz="2000" b="1" dirty="0" smtClean="0">
                          <a:solidFill>
                            <a:schemeClr val="bg1"/>
                          </a:solidFill>
                          <a:effectLst/>
                          <a:latin typeface="Arial Narrow" panose="020B0606020202030204" pitchFamily="34" charset="0"/>
                        </a:rPr>
                        <a:t>BY</a:t>
                      </a:r>
                      <a:endParaRPr lang="ru-RU" sz="2000" b="1" dirty="0">
                        <a:solidFill>
                          <a:schemeClr val="bg1"/>
                        </a:solidFill>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en-US" sz="2000" b="1" dirty="0" smtClean="0">
                          <a:solidFill>
                            <a:schemeClr val="bg1"/>
                          </a:solidFill>
                          <a:effectLst/>
                          <a:latin typeface="Arial Narrow" panose="020B0606020202030204" pitchFamily="34" charset="0"/>
                        </a:rPr>
                        <a:t>KZ</a:t>
                      </a:r>
                      <a:endParaRPr lang="ru-RU" sz="2000" b="1" dirty="0">
                        <a:solidFill>
                          <a:schemeClr val="bg1"/>
                        </a:solidFill>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en-US" sz="2000" b="1" dirty="0" smtClean="0">
                          <a:solidFill>
                            <a:schemeClr val="bg1"/>
                          </a:solidFill>
                          <a:effectLst/>
                          <a:latin typeface="Arial Narrow" panose="020B0606020202030204" pitchFamily="34" charset="0"/>
                        </a:rPr>
                        <a:t>KG</a:t>
                      </a:r>
                      <a:r>
                        <a:rPr lang="ru-RU" sz="2000" b="1" dirty="0" smtClean="0">
                          <a:solidFill>
                            <a:schemeClr val="bg1"/>
                          </a:solidFill>
                          <a:effectLst/>
                          <a:latin typeface="Arial Narrow" panose="020B0606020202030204" pitchFamily="34" charset="0"/>
                        </a:rPr>
                        <a:t> </a:t>
                      </a:r>
                      <a:endParaRPr lang="ru-RU" sz="2000" b="1" dirty="0">
                        <a:solidFill>
                          <a:schemeClr val="bg1"/>
                        </a:solidFill>
                        <a:effectLst/>
                        <a:latin typeface="Arial Narrow" panose="020B0606020202030204" pitchFamily="34" charset="0"/>
                        <a:ea typeface="Times New Roman" panose="02020603050405020304" pitchFamily="18" charset="0"/>
                      </a:endParaRPr>
                    </a:p>
                  </a:txBody>
                  <a:tcPr marL="59336" marR="59336" marT="0" marB="0" anchor="ctr">
                    <a:solidFill>
                      <a:schemeClr val="accent5">
                        <a:lumMod val="50000"/>
                      </a:schemeClr>
                    </a:solidFill>
                  </a:tcPr>
                </a:tc>
                <a:tc>
                  <a:txBody>
                    <a:bodyPr/>
                    <a:lstStyle/>
                    <a:p>
                      <a:pPr indent="0" algn="ctr">
                        <a:lnSpc>
                          <a:spcPct val="100000"/>
                        </a:lnSpc>
                        <a:spcAft>
                          <a:spcPts val="0"/>
                        </a:spcAft>
                      </a:pPr>
                      <a:r>
                        <a:rPr lang="en-US" sz="2000" b="1" smtClean="0">
                          <a:solidFill>
                            <a:schemeClr val="bg1"/>
                          </a:solidFill>
                          <a:effectLst/>
                          <a:latin typeface="Arial Narrow" panose="020B0606020202030204" pitchFamily="34" charset="0"/>
                        </a:rPr>
                        <a:t>RU</a:t>
                      </a:r>
                      <a:endParaRPr lang="ru-RU" sz="2000" b="1" dirty="0">
                        <a:solidFill>
                          <a:schemeClr val="bg1"/>
                        </a:solidFill>
                        <a:effectLst/>
                        <a:latin typeface="Arial Narrow" panose="020B0606020202030204" pitchFamily="34" charset="0"/>
                        <a:ea typeface="Times New Roman" panose="02020603050405020304" pitchFamily="18" charset="0"/>
                      </a:endParaRPr>
                    </a:p>
                  </a:txBody>
                  <a:tcPr marL="13871" marR="13871" marT="14513" marB="14513">
                    <a:solidFill>
                      <a:schemeClr val="accent5">
                        <a:lumMod val="50000"/>
                      </a:schemeClr>
                    </a:solidFill>
                  </a:tcPr>
                </a:tc>
                <a:tc vMerge="1">
                  <a:txBody>
                    <a:bodyPr/>
                    <a:lstStyle/>
                    <a:p>
                      <a:pPr indent="0" algn="ctr">
                        <a:lnSpc>
                          <a:spcPct val="100000"/>
                        </a:lnSpc>
                        <a:spcAft>
                          <a:spcPts val="0"/>
                        </a:spcAft>
                      </a:pPr>
                      <a:endParaRPr lang="ru-RU" sz="1400" dirty="0">
                        <a:solidFill>
                          <a:schemeClr val="bg1"/>
                        </a:solidFill>
                        <a:effectLst/>
                        <a:latin typeface="Arial Narrow" panose="020B0606020202030204" pitchFamily="34" charset="0"/>
                        <a:ea typeface="Times New Roman" panose="02020603050405020304" pitchFamily="18" charset="0"/>
                      </a:endParaRPr>
                    </a:p>
                  </a:txBody>
                  <a:tcPr marL="13871" marR="13871" marT="14513" marB="14513">
                    <a:solidFill>
                      <a:schemeClr val="accent5">
                        <a:lumMod val="50000"/>
                      </a:schemeClr>
                    </a:solidFill>
                  </a:tcPr>
                </a:tc>
                <a:extLst>
                  <a:ext uri="{0D108BD9-81ED-4DB2-BD59-A6C34878D82A}">
                    <a16:rowId xmlns:a16="http://schemas.microsoft.com/office/drawing/2014/main" val="4075354484"/>
                  </a:ext>
                </a:extLst>
              </a:tr>
              <a:tr h="750332">
                <a:tc>
                  <a:txBody>
                    <a:bodyPr/>
                    <a:lstStyle/>
                    <a:p>
                      <a:pPr indent="0" algn="l">
                        <a:lnSpc>
                          <a:spcPct val="100000"/>
                        </a:lnSpc>
                        <a:spcAft>
                          <a:spcPts val="0"/>
                        </a:spcAft>
                      </a:pPr>
                      <a:r>
                        <a:rPr lang="ru-RU" sz="2000">
                          <a:effectLst/>
                        </a:rPr>
                        <a:t>1</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l">
                        <a:lnSpc>
                          <a:spcPct val="100000"/>
                        </a:lnSpc>
                        <a:spcAft>
                          <a:spcPts val="0"/>
                        </a:spcAft>
                      </a:pPr>
                      <a:r>
                        <a:rPr lang="ru-RU" sz="2000" dirty="0">
                          <a:effectLst/>
                        </a:rPr>
                        <a:t>Проблемы формирования единой системы технического </a:t>
                      </a:r>
                      <a:r>
                        <a:rPr lang="ru-RU" sz="2000" dirty="0" smtClean="0">
                          <a:effectLst/>
                        </a:rPr>
                        <a:t>регулирования</a:t>
                      </a:r>
                      <a:r>
                        <a:rPr lang="en-US" sz="2000" dirty="0" smtClean="0">
                          <a:effectLst/>
                        </a:rPr>
                        <a:t> </a:t>
                      </a:r>
                      <a:r>
                        <a:rPr lang="ru-RU" sz="2000" dirty="0" smtClean="0">
                          <a:effectLst/>
                        </a:rPr>
                        <a:t>на </a:t>
                      </a:r>
                      <a:r>
                        <a:rPr lang="ru-RU" sz="2000" dirty="0">
                          <a:effectLst/>
                        </a:rPr>
                        <a:t>уровне ЕАЭС, многочисленные различия и противоречия национальных </a:t>
                      </a:r>
                      <a:r>
                        <a:rPr lang="ru-RU" sz="2000" dirty="0" smtClean="0">
                          <a:effectLst/>
                        </a:rPr>
                        <a:t>систем</a:t>
                      </a:r>
                      <a:r>
                        <a:rPr lang="en-US" sz="2000" dirty="0" smtClean="0">
                          <a:effectLst/>
                        </a:rPr>
                        <a:t> </a:t>
                      </a:r>
                      <a:r>
                        <a:rPr lang="ru-RU" sz="2000" dirty="0" smtClean="0">
                          <a:effectLst/>
                        </a:rPr>
                        <a:t>технического </a:t>
                      </a:r>
                      <a:r>
                        <a:rPr lang="ru-RU" sz="2000" dirty="0">
                          <a:effectLst/>
                        </a:rPr>
                        <a:t>регулирования государств-участниц ЕАЭС между собой</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en-US"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Беларусь</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extLst>
                  <a:ext uri="{0D108BD9-81ED-4DB2-BD59-A6C34878D82A}">
                    <a16:rowId xmlns:a16="http://schemas.microsoft.com/office/drawing/2014/main" val="330495021"/>
                  </a:ext>
                </a:extLst>
              </a:tr>
              <a:tr h="750332">
                <a:tc>
                  <a:txBody>
                    <a:bodyPr/>
                    <a:lstStyle/>
                    <a:p>
                      <a:pPr indent="0" algn="l">
                        <a:lnSpc>
                          <a:spcPct val="100000"/>
                        </a:lnSpc>
                        <a:spcAft>
                          <a:spcPts val="0"/>
                        </a:spcAft>
                      </a:pPr>
                      <a:r>
                        <a:rPr lang="ru-RU" sz="2000">
                          <a:effectLst/>
                        </a:rPr>
                        <a:t>2</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l">
                        <a:lnSpc>
                          <a:spcPct val="100000"/>
                        </a:lnSpc>
                        <a:spcAft>
                          <a:spcPts val="0"/>
                        </a:spcAft>
                      </a:pPr>
                      <a:r>
                        <a:rPr lang="ru-RU" sz="2000" dirty="0">
                          <a:effectLst/>
                        </a:rPr>
                        <a:t>Отсутствие документов стратегического планирования в </a:t>
                      </a:r>
                      <a:r>
                        <a:rPr lang="ru-RU" sz="2000" dirty="0" smtClean="0">
                          <a:effectLst/>
                        </a:rPr>
                        <a:t>сфере</a:t>
                      </a:r>
                      <a:r>
                        <a:rPr lang="en-US" sz="2000" dirty="0" smtClean="0">
                          <a:effectLst/>
                        </a:rPr>
                        <a:t> </a:t>
                      </a:r>
                      <a:r>
                        <a:rPr lang="ru-RU" sz="2000" dirty="0" smtClean="0">
                          <a:effectLst/>
                        </a:rPr>
                        <a:t>технического </a:t>
                      </a:r>
                      <a:r>
                        <a:rPr lang="ru-RU" sz="2000" dirty="0">
                          <a:effectLst/>
                        </a:rPr>
                        <a:t>регулирования, определяющего приоритеты развития </a:t>
                      </a:r>
                    </a:p>
                    <a:p>
                      <a:pPr indent="0" algn="l">
                        <a:lnSpc>
                          <a:spcPct val="100000"/>
                        </a:lnSpc>
                        <a:spcAft>
                          <a:spcPts val="0"/>
                        </a:spcAft>
                      </a:pPr>
                      <a:r>
                        <a:rPr lang="ru-RU" sz="2000" dirty="0">
                          <a:effectLst/>
                        </a:rPr>
                        <a:t>технического регулирования как </a:t>
                      </a:r>
                      <a:r>
                        <a:rPr lang="ru-RU" sz="2000" dirty="0" smtClean="0">
                          <a:effectLst/>
                        </a:rPr>
                        <a:t>составляющей</a:t>
                      </a:r>
                      <a:r>
                        <a:rPr lang="en-US" sz="2000" dirty="0" smtClean="0">
                          <a:effectLst/>
                        </a:rPr>
                        <a:t> </a:t>
                      </a:r>
                      <a:r>
                        <a:rPr lang="ru-RU" sz="2000" dirty="0" smtClean="0">
                          <a:effectLst/>
                        </a:rPr>
                        <a:t>промышленной </a:t>
                      </a:r>
                      <a:r>
                        <a:rPr lang="ru-RU" sz="2000" dirty="0">
                          <a:effectLst/>
                        </a:rPr>
                        <a:t>политики</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en-US"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ru-RU" sz="2000" dirty="0" smtClean="0">
                          <a:effectLst/>
                          <a:latin typeface="Arial Narrow" panose="020B0606020202030204" pitchFamily="34" charset="0"/>
                          <a:ea typeface="Times New Roman" panose="02020603050405020304" pitchFamily="18" charset="0"/>
                        </a:rPr>
                        <a:t>Беларусь, Казахстан</a:t>
                      </a:r>
                    </a:p>
                    <a:p>
                      <a:pPr indent="0" algn="l">
                        <a:lnSpc>
                          <a:spcPct val="100000"/>
                        </a:lnSpc>
                        <a:spcAft>
                          <a:spcPts val="0"/>
                        </a:spcAft>
                      </a:pPr>
                      <a:endParaRPr lang="ru-RU" sz="2000" dirty="0">
                        <a:effectLst/>
                        <a:latin typeface="Arial Narrow" panose="020B0606020202030204" pitchFamily="34" charset="0"/>
                        <a:ea typeface="Times New Roman" panose="02020603050405020304" pitchFamily="18" charset="0"/>
                      </a:endParaRPr>
                    </a:p>
                  </a:txBody>
                  <a:tcPr marL="13871" marR="13871" marT="14513" marB="14513"/>
                </a:tc>
                <a:extLst>
                  <a:ext uri="{0D108BD9-81ED-4DB2-BD59-A6C34878D82A}">
                    <a16:rowId xmlns:a16="http://schemas.microsoft.com/office/drawing/2014/main" val="3933763570"/>
                  </a:ext>
                </a:extLst>
              </a:tr>
              <a:tr h="694847">
                <a:tc>
                  <a:txBody>
                    <a:bodyPr/>
                    <a:lstStyle/>
                    <a:p>
                      <a:pPr indent="0" algn="l">
                        <a:lnSpc>
                          <a:spcPct val="100000"/>
                        </a:lnSpc>
                        <a:spcAft>
                          <a:spcPts val="0"/>
                        </a:spcAft>
                      </a:pPr>
                      <a:r>
                        <a:rPr lang="ru-RU" sz="2000">
                          <a:effectLst/>
                        </a:rPr>
                        <a:t>3</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l">
                        <a:lnSpc>
                          <a:spcPct val="100000"/>
                        </a:lnSpc>
                        <a:spcAft>
                          <a:spcPts val="0"/>
                        </a:spcAft>
                      </a:pPr>
                      <a:r>
                        <a:rPr lang="ru-RU" sz="2000">
                          <a:effectLst/>
                        </a:rPr>
                        <a:t>При разработке документов стратегического планирования для мероприятий по техническому регулированию и стандартизации не устанавливаются целевые показатели для оценки эффективности их исполнения</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en-US"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ru-RU" sz="2000" dirty="0" smtClean="0">
                          <a:effectLst/>
                          <a:latin typeface="Arial Narrow" panose="020B0606020202030204" pitchFamily="34" charset="0"/>
                          <a:ea typeface="Times New Roman" panose="02020603050405020304" pitchFamily="18" charset="0"/>
                        </a:rPr>
                        <a:t>Беларусь</a:t>
                      </a:r>
                    </a:p>
                  </a:txBody>
                  <a:tcPr marL="13871" marR="13871" marT="14513" marB="14513"/>
                </a:tc>
                <a:extLst>
                  <a:ext uri="{0D108BD9-81ED-4DB2-BD59-A6C34878D82A}">
                    <a16:rowId xmlns:a16="http://schemas.microsoft.com/office/drawing/2014/main" val="297876748"/>
                  </a:ext>
                </a:extLst>
              </a:tr>
              <a:tr h="417422">
                <a:tc>
                  <a:txBody>
                    <a:bodyPr/>
                    <a:lstStyle/>
                    <a:p>
                      <a:pPr indent="0" algn="l">
                        <a:lnSpc>
                          <a:spcPct val="100000"/>
                        </a:lnSpc>
                        <a:spcAft>
                          <a:spcPts val="0"/>
                        </a:spcAft>
                      </a:pPr>
                      <a:r>
                        <a:rPr lang="ru-RU" sz="2000">
                          <a:effectLst/>
                        </a:rPr>
                        <a:t>4</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l">
                        <a:lnSpc>
                          <a:spcPct val="100000"/>
                        </a:lnSpc>
                        <a:spcAft>
                          <a:spcPts val="0"/>
                        </a:spcAft>
                      </a:pPr>
                      <a:r>
                        <a:rPr lang="ru-RU" sz="2000">
                          <a:effectLst/>
                        </a:rPr>
                        <a:t>Отсутствие учета кризисных экономических явлений в документах по техническому регулированию и стандартизации</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en-US"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ru-RU" sz="2000" dirty="0" smtClean="0">
                          <a:effectLst/>
                          <a:latin typeface="Arial Narrow" panose="020B0606020202030204" pitchFamily="34" charset="0"/>
                          <a:ea typeface="Times New Roman" panose="02020603050405020304" pitchFamily="18" charset="0"/>
                        </a:rPr>
                        <a:t>Беларусь</a:t>
                      </a:r>
                    </a:p>
                  </a:txBody>
                  <a:tcPr marL="13871" marR="13871" marT="14513" marB="14513"/>
                </a:tc>
                <a:extLst>
                  <a:ext uri="{0D108BD9-81ED-4DB2-BD59-A6C34878D82A}">
                    <a16:rowId xmlns:a16="http://schemas.microsoft.com/office/drawing/2014/main" val="4247967121"/>
                  </a:ext>
                </a:extLst>
              </a:tr>
              <a:tr h="361937">
                <a:tc>
                  <a:txBody>
                    <a:bodyPr/>
                    <a:lstStyle/>
                    <a:p>
                      <a:pPr indent="0" algn="l">
                        <a:lnSpc>
                          <a:spcPct val="100000"/>
                        </a:lnSpc>
                        <a:spcAft>
                          <a:spcPts val="0"/>
                        </a:spcAft>
                      </a:pPr>
                      <a:r>
                        <a:rPr lang="ru-RU" sz="2000">
                          <a:effectLst/>
                        </a:rPr>
                        <a:t>5</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l">
                        <a:lnSpc>
                          <a:spcPct val="100000"/>
                        </a:lnSpc>
                        <a:spcAft>
                          <a:spcPts val="0"/>
                        </a:spcAft>
                      </a:pPr>
                      <a:r>
                        <a:rPr lang="ru-RU" sz="2000" dirty="0" smtClean="0">
                          <a:effectLst/>
                        </a:rPr>
                        <a:t>Затягивание</a:t>
                      </a:r>
                      <a:r>
                        <a:rPr lang="en-US" sz="2000" dirty="0" smtClean="0">
                          <a:effectLst/>
                        </a:rPr>
                        <a:t> </a:t>
                      </a:r>
                      <a:r>
                        <a:rPr lang="ru-RU" sz="2000" dirty="0" smtClean="0">
                          <a:effectLst/>
                        </a:rPr>
                        <a:t>сроков </a:t>
                      </a:r>
                      <a:r>
                        <a:rPr lang="ru-RU" sz="2000" dirty="0">
                          <a:effectLst/>
                        </a:rPr>
                        <a:t>разработки технических регламентов ЕАЭС и изменений к ним</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en-US"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l">
                        <a:lnSpc>
                          <a:spcPct val="100000"/>
                        </a:lnSpc>
                        <a:spcAft>
                          <a:spcPts val="0"/>
                        </a:spcAft>
                      </a:pPr>
                      <a:r>
                        <a:rPr lang="ru-RU" sz="2000" dirty="0" smtClean="0">
                          <a:effectLst/>
                          <a:latin typeface="Arial Narrow" panose="020B0606020202030204" pitchFamily="34" charset="0"/>
                          <a:ea typeface="Times New Roman" panose="02020603050405020304" pitchFamily="18" charset="0"/>
                        </a:rPr>
                        <a:t>Не выявлена</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extLst>
                  <a:ext uri="{0D108BD9-81ED-4DB2-BD59-A6C34878D82A}">
                    <a16:rowId xmlns:a16="http://schemas.microsoft.com/office/drawing/2014/main" val="4052576470"/>
                  </a:ext>
                </a:extLst>
              </a:tr>
              <a:tr h="1027758">
                <a:tc>
                  <a:txBody>
                    <a:bodyPr/>
                    <a:lstStyle/>
                    <a:p>
                      <a:pPr indent="0" algn="l">
                        <a:lnSpc>
                          <a:spcPct val="100000"/>
                        </a:lnSpc>
                        <a:spcAft>
                          <a:spcPts val="0"/>
                        </a:spcAft>
                      </a:pPr>
                      <a:r>
                        <a:rPr lang="ru-RU" sz="2000">
                          <a:effectLst/>
                        </a:rPr>
                        <a:t>6</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l">
                        <a:lnSpc>
                          <a:spcPct val="100000"/>
                        </a:lnSpc>
                        <a:spcAft>
                          <a:spcPts val="0"/>
                        </a:spcAft>
                      </a:pPr>
                      <a:r>
                        <a:rPr lang="ru-RU" sz="2000" dirty="0">
                          <a:effectLst/>
                        </a:rPr>
                        <a:t>Требования технических регламентов могут пересекаться, дублироваться и (</a:t>
                      </a:r>
                      <a:r>
                        <a:rPr lang="ru-RU" sz="2000" dirty="0" smtClean="0">
                          <a:effectLst/>
                        </a:rPr>
                        <a:t>или)</a:t>
                      </a:r>
                      <a:r>
                        <a:rPr lang="en-US" sz="2000" dirty="0" smtClean="0">
                          <a:effectLst/>
                        </a:rPr>
                        <a:t> </a:t>
                      </a:r>
                      <a:r>
                        <a:rPr lang="ru-RU" sz="2000" dirty="0" smtClean="0">
                          <a:effectLst/>
                        </a:rPr>
                        <a:t>дополнять </a:t>
                      </a:r>
                      <a:r>
                        <a:rPr lang="ru-RU" sz="2000" dirty="0">
                          <a:effectLst/>
                        </a:rPr>
                        <a:t>друг друга, при этом ряд объектов технического регулирования находится на </a:t>
                      </a:r>
                      <a:r>
                        <a:rPr lang="ru-RU" sz="2000" dirty="0" smtClean="0">
                          <a:effectLst/>
                        </a:rPr>
                        <a:t>стыке</a:t>
                      </a:r>
                      <a:r>
                        <a:rPr lang="en-US" sz="2000" dirty="0" smtClean="0">
                          <a:effectLst/>
                        </a:rPr>
                        <a:t> </a:t>
                      </a:r>
                      <a:r>
                        <a:rPr lang="ru-RU" sz="2000" dirty="0" smtClean="0">
                          <a:effectLst/>
                        </a:rPr>
                        <a:t>областей </a:t>
                      </a:r>
                      <a:r>
                        <a:rPr lang="ru-RU" sz="2000" dirty="0">
                          <a:effectLst/>
                        </a:rPr>
                        <a:t>применения различных технических регламентов, что часто </a:t>
                      </a:r>
                      <a:r>
                        <a:rPr lang="ru-RU" sz="2000" dirty="0" smtClean="0">
                          <a:effectLst/>
                        </a:rPr>
                        <a:t>приводит</a:t>
                      </a:r>
                      <a:r>
                        <a:rPr lang="en-US" sz="2000" dirty="0" smtClean="0">
                          <a:effectLst/>
                        </a:rPr>
                        <a:t> </a:t>
                      </a:r>
                      <a:r>
                        <a:rPr lang="ru-RU" sz="2000" dirty="0" smtClean="0">
                          <a:effectLst/>
                        </a:rPr>
                        <a:t>к </a:t>
                      </a:r>
                      <a:r>
                        <a:rPr lang="ru-RU" sz="2000" dirty="0">
                          <a:effectLst/>
                        </a:rPr>
                        <a:t>двойному регулированию и противоречиям </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en-US"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ru-RU" sz="2000" dirty="0" smtClean="0">
                          <a:effectLst/>
                          <a:latin typeface="Arial Narrow" panose="020B0606020202030204" pitchFamily="34" charset="0"/>
                          <a:ea typeface="Times New Roman" panose="02020603050405020304" pitchFamily="18" charset="0"/>
                        </a:rPr>
                        <a:t>Не выявлена</a:t>
                      </a:r>
                    </a:p>
                  </a:txBody>
                  <a:tcPr marL="13871" marR="13871" marT="14513" marB="14513"/>
                </a:tc>
                <a:extLst>
                  <a:ext uri="{0D108BD9-81ED-4DB2-BD59-A6C34878D82A}">
                    <a16:rowId xmlns:a16="http://schemas.microsoft.com/office/drawing/2014/main" val="512705044"/>
                  </a:ext>
                </a:extLst>
              </a:tr>
              <a:tr h="583877">
                <a:tc>
                  <a:txBody>
                    <a:bodyPr/>
                    <a:lstStyle/>
                    <a:p>
                      <a:pPr indent="0" algn="l">
                        <a:lnSpc>
                          <a:spcPct val="100000"/>
                        </a:lnSpc>
                        <a:spcAft>
                          <a:spcPts val="0"/>
                        </a:spcAft>
                      </a:pPr>
                      <a:r>
                        <a:rPr lang="ru-RU" sz="2000">
                          <a:effectLst/>
                        </a:rPr>
                        <a:t>7</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l">
                        <a:lnSpc>
                          <a:spcPct val="100000"/>
                        </a:lnSpc>
                        <a:spcAft>
                          <a:spcPts val="0"/>
                        </a:spcAft>
                      </a:pPr>
                      <a:r>
                        <a:rPr lang="ru-RU" sz="2000" dirty="0">
                          <a:effectLst/>
                        </a:rPr>
                        <a:t>Необходимость актуализации перечня продукции, </a:t>
                      </a:r>
                      <a:r>
                        <a:rPr lang="ru-RU" sz="2000" dirty="0" smtClean="0">
                          <a:effectLst/>
                        </a:rPr>
                        <a:t>подлежащей</a:t>
                      </a:r>
                      <a:r>
                        <a:rPr lang="en-US" sz="2000" dirty="0" smtClean="0">
                          <a:effectLst/>
                        </a:rPr>
                        <a:t> </a:t>
                      </a:r>
                      <a:r>
                        <a:rPr lang="ru-RU" sz="2000" dirty="0" smtClean="0">
                          <a:effectLst/>
                        </a:rPr>
                        <a:t>обязательной оценке</a:t>
                      </a:r>
                      <a:r>
                        <a:rPr lang="en-US" sz="2000" dirty="0" smtClean="0">
                          <a:effectLst/>
                        </a:rPr>
                        <a:t> </a:t>
                      </a:r>
                      <a:r>
                        <a:rPr lang="ru-RU" sz="2000" dirty="0" smtClean="0">
                          <a:effectLst/>
                        </a:rPr>
                        <a:t>соответствия</a:t>
                      </a:r>
                      <a:r>
                        <a:rPr lang="ru-RU" sz="2000" dirty="0">
                          <a:effectLst/>
                        </a:rPr>
                        <a:t>, за счет проведения комплексного анализа и оценки рисков</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en-US"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ru-RU" sz="2000" dirty="0" smtClean="0">
                          <a:effectLst/>
                          <a:latin typeface="Arial Narrow" panose="020B0606020202030204" pitchFamily="34" charset="0"/>
                          <a:ea typeface="Times New Roman" panose="02020603050405020304" pitchFamily="18" charset="0"/>
                        </a:rPr>
                        <a:t>Беларусь, Кыргызстан</a:t>
                      </a:r>
                    </a:p>
                  </a:txBody>
                  <a:tcPr marL="13871" marR="13871" marT="14513" marB="14513"/>
                </a:tc>
                <a:extLst>
                  <a:ext uri="{0D108BD9-81ED-4DB2-BD59-A6C34878D82A}">
                    <a16:rowId xmlns:a16="http://schemas.microsoft.com/office/drawing/2014/main" val="2339899495"/>
                  </a:ext>
                </a:extLst>
              </a:tr>
              <a:tr h="972273">
                <a:tc>
                  <a:txBody>
                    <a:bodyPr/>
                    <a:lstStyle/>
                    <a:p>
                      <a:pPr indent="0" algn="l">
                        <a:lnSpc>
                          <a:spcPct val="100000"/>
                        </a:lnSpc>
                        <a:spcAft>
                          <a:spcPts val="0"/>
                        </a:spcAft>
                      </a:pPr>
                      <a:r>
                        <a:rPr lang="ru-RU" sz="2000">
                          <a:effectLst/>
                        </a:rPr>
                        <a:t>8</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l">
                        <a:lnSpc>
                          <a:spcPct val="100000"/>
                        </a:lnSpc>
                        <a:spcAft>
                          <a:spcPts val="0"/>
                        </a:spcAft>
                      </a:pPr>
                      <a:r>
                        <a:rPr lang="ru-RU" sz="2000" dirty="0">
                          <a:effectLst/>
                        </a:rPr>
                        <a:t>Отсутствие полноценной системы учета и анализа статистики </a:t>
                      </a:r>
                      <a:r>
                        <a:rPr lang="ru-RU" sz="2000" dirty="0" smtClean="0">
                          <a:effectLst/>
                        </a:rPr>
                        <a:t>нарушений</a:t>
                      </a:r>
                      <a:r>
                        <a:rPr lang="en-US" sz="2000" dirty="0" smtClean="0">
                          <a:effectLst/>
                        </a:rPr>
                        <a:t> </a:t>
                      </a:r>
                      <a:r>
                        <a:rPr lang="ru-RU" sz="2000" dirty="0" smtClean="0">
                          <a:effectLst/>
                        </a:rPr>
                        <a:t>обязательных </a:t>
                      </a:r>
                      <a:r>
                        <a:rPr lang="ru-RU" sz="2000" dirty="0">
                          <a:effectLst/>
                        </a:rPr>
                        <a:t>требований к продукции в целях управления </a:t>
                      </a:r>
                      <a:r>
                        <a:rPr lang="ru-RU" sz="2000" dirty="0" smtClean="0">
                          <a:effectLst/>
                        </a:rPr>
                        <a:t>обязательными</a:t>
                      </a:r>
                      <a:r>
                        <a:rPr lang="en-US" sz="2000" dirty="0" smtClean="0">
                          <a:effectLst/>
                        </a:rPr>
                        <a:t> </a:t>
                      </a:r>
                      <a:r>
                        <a:rPr lang="ru-RU" sz="2000" dirty="0" smtClean="0">
                          <a:effectLst/>
                        </a:rPr>
                        <a:t>требованиями </a:t>
                      </a:r>
                      <a:r>
                        <a:rPr lang="ru-RU" sz="2000" dirty="0">
                          <a:effectLst/>
                        </a:rPr>
                        <a:t>к объектам технического регулирования в режиме «обратной связи</a:t>
                      </a:r>
                      <a:r>
                        <a:rPr lang="ru-RU" sz="2000" dirty="0" smtClean="0">
                          <a:effectLst/>
                        </a:rPr>
                        <a:t>»,</a:t>
                      </a:r>
                      <a:r>
                        <a:rPr lang="en-US" sz="2000" dirty="0" smtClean="0">
                          <a:effectLst/>
                        </a:rPr>
                        <a:t> </a:t>
                      </a:r>
                      <a:r>
                        <a:rPr lang="ru-RU" sz="2000" dirty="0" smtClean="0">
                          <a:effectLst/>
                        </a:rPr>
                        <a:t>внедрения риск-ориентированных </a:t>
                      </a:r>
                      <a:r>
                        <a:rPr lang="ru-RU" sz="2000" dirty="0">
                          <a:effectLst/>
                        </a:rPr>
                        <a:t>форм оценки соответствия.</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en-US"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ru-RU" sz="2000" dirty="0" smtClean="0">
                          <a:effectLst/>
                          <a:latin typeface="Arial Narrow" panose="020B0606020202030204" pitchFamily="34" charset="0"/>
                          <a:ea typeface="Times New Roman" panose="02020603050405020304" pitchFamily="18" charset="0"/>
                        </a:rPr>
                        <a:t>Не выявлена</a:t>
                      </a:r>
                    </a:p>
                  </a:txBody>
                  <a:tcPr marL="13871" marR="13871" marT="14513" marB="14513"/>
                </a:tc>
                <a:extLst>
                  <a:ext uri="{0D108BD9-81ED-4DB2-BD59-A6C34878D82A}">
                    <a16:rowId xmlns:a16="http://schemas.microsoft.com/office/drawing/2014/main" val="1483514081"/>
                  </a:ext>
                </a:extLst>
              </a:tr>
              <a:tr h="750332">
                <a:tc>
                  <a:txBody>
                    <a:bodyPr/>
                    <a:lstStyle/>
                    <a:p>
                      <a:pPr indent="0" algn="l">
                        <a:lnSpc>
                          <a:spcPct val="100000"/>
                        </a:lnSpc>
                        <a:spcAft>
                          <a:spcPts val="0"/>
                        </a:spcAft>
                      </a:pPr>
                      <a:r>
                        <a:rPr lang="ru-RU" sz="2000">
                          <a:effectLst/>
                        </a:rPr>
                        <a:t>9</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l">
                        <a:lnSpc>
                          <a:spcPct val="100000"/>
                        </a:lnSpc>
                        <a:spcAft>
                          <a:spcPts val="0"/>
                        </a:spcAft>
                      </a:pPr>
                      <a:r>
                        <a:rPr lang="ru-RU" sz="2000" dirty="0">
                          <a:effectLst/>
                        </a:rPr>
                        <a:t>Отсутствие оперативности в обновлении стандартов и </a:t>
                      </a:r>
                      <a:r>
                        <a:rPr lang="ru-RU" sz="2000" dirty="0" smtClean="0">
                          <a:effectLst/>
                        </a:rPr>
                        <a:t>перечней стандартов</a:t>
                      </a:r>
                      <a:r>
                        <a:rPr lang="ru-RU" sz="2000" dirty="0">
                          <a:effectLst/>
                        </a:rPr>
                        <a:t>, в результате применения которых на добровольной </a:t>
                      </a:r>
                      <a:r>
                        <a:rPr lang="ru-RU" sz="2000" dirty="0" smtClean="0">
                          <a:effectLst/>
                        </a:rPr>
                        <a:t>основе обеспечивается </a:t>
                      </a:r>
                      <a:r>
                        <a:rPr lang="ru-RU" sz="2000" dirty="0">
                          <a:effectLst/>
                        </a:rPr>
                        <a:t>соблюдение требований принятого технического регламента </a:t>
                      </a:r>
                      <a:r>
                        <a:rPr lang="ru-RU" sz="2000" dirty="0" smtClean="0">
                          <a:effectLst/>
                        </a:rPr>
                        <a:t>ЕАЭС (ТС</a:t>
                      </a: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en-US"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ru-RU" sz="2000" dirty="0" smtClean="0">
                          <a:effectLst/>
                          <a:latin typeface="Arial Narrow" panose="020B0606020202030204" pitchFamily="34" charset="0"/>
                          <a:ea typeface="Times New Roman" panose="02020603050405020304" pitchFamily="18" charset="0"/>
                        </a:rPr>
                        <a:t>Беларусь, Кыргызстан</a:t>
                      </a:r>
                    </a:p>
                  </a:txBody>
                  <a:tcPr marL="13871" marR="13871" marT="14513" marB="14513"/>
                </a:tc>
                <a:extLst>
                  <a:ext uri="{0D108BD9-81ED-4DB2-BD59-A6C34878D82A}">
                    <a16:rowId xmlns:a16="http://schemas.microsoft.com/office/drawing/2014/main" val="3441833141"/>
                  </a:ext>
                </a:extLst>
              </a:tr>
              <a:tr h="250967">
                <a:tc>
                  <a:txBody>
                    <a:bodyPr/>
                    <a:lstStyle/>
                    <a:p>
                      <a:pPr indent="0" algn="l">
                        <a:lnSpc>
                          <a:spcPct val="100000"/>
                        </a:lnSpc>
                        <a:spcAft>
                          <a:spcPts val="0"/>
                        </a:spcAft>
                      </a:pPr>
                      <a:r>
                        <a:rPr lang="ru-RU" sz="2000">
                          <a:effectLst/>
                        </a:rPr>
                        <a:t>10</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l">
                        <a:lnSpc>
                          <a:spcPct val="100000"/>
                        </a:lnSpc>
                        <a:spcAft>
                          <a:spcPts val="0"/>
                        </a:spcAft>
                      </a:pPr>
                      <a:r>
                        <a:rPr lang="ru-RU" sz="2000" dirty="0">
                          <a:effectLst/>
                        </a:rPr>
                        <a:t>Недостаточное кадровое (экспертное) </a:t>
                      </a:r>
                      <a:r>
                        <a:rPr lang="ru-RU" sz="2000" dirty="0" smtClean="0">
                          <a:effectLst/>
                        </a:rPr>
                        <a:t>обеспечение </a:t>
                      </a:r>
                      <a:r>
                        <a:rPr lang="ru-RU" sz="2000" dirty="0">
                          <a:effectLst/>
                        </a:rPr>
                        <a:t> </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en-US"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ru-RU" sz="2000" dirty="0" smtClean="0">
                          <a:effectLst/>
                          <a:latin typeface="Arial Narrow" panose="020B0606020202030204" pitchFamily="34" charset="0"/>
                          <a:ea typeface="Times New Roman" panose="02020603050405020304" pitchFamily="18" charset="0"/>
                        </a:rPr>
                        <a:t>Беларусь, Кыргызстан</a:t>
                      </a:r>
                    </a:p>
                  </a:txBody>
                  <a:tcPr marL="13871" marR="13871" marT="14513" marB="14513"/>
                </a:tc>
                <a:extLst>
                  <a:ext uri="{0D108BD9-81ED-4DB2-BD59-A6C34878D82A}">
                    <a16:rowId xmlns:a16="http://schemas.microsoft.com/office/drawing/2014/main" val="1732004644"/>
                  </a:ext>
                </a:extLst>
              </a:tr>
              <a:tr h="417422">
                <a:tc>
                  <a:txBody>
                    <a:bodyPr/>
                    <a:lstStyle/>
                    <a:p>
                      <a:pPr indent="0" algn="l">
                        <a:lnSpc>
                          <a:spcPct val="100000"/>
                        </a:lnSpc>
                        <a:spcAft>
                          <a:spcPts val="0"/>
                        </a:spcAft>
                      </a:pPr>
                      <a:r>
                        <a:rPr lang="ru-RU" sz="2000">
                          <a:effectLst/>
                        </a:rPr>
                        <a:t>11</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l">
                        <a:lnSpc>
                          <a:spcPct val="100000"/>
                        </a:lnSpc>
                        <a:spcAft>
                          <a:spcPts val="0"/>
                        </a:spcAft>
                      </a:pPr>
                      <a:r>
                        <a:rPr lang="ru-RU" sz="2000" dirty="0">
                          <a:effectLst/>
                        </a:rPr>
                        <a:t>Отсутствие полноценной информационной системы по </a:t>
                      </a:r>
                      <a:r>
                        <a:rPr lang="ru-RU" sz="2000" dirty="0" smtClean="0">
                          <a:effectLst/>
                        </a:rPr>
                        <a:t>техническому регулированию </a:t>
                      </a:r>
                      <a:r>
                        <a:rPr lang="ru-RU" sz="2000" dirty="0">
                          <a:effectLst/>
                        </a:rPr>
                        <a:t>и стандартизации </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en-US"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ru-RU" sz="2000" dirty="0" smtClean="0">
                          <a:effectLst/>
                          <a:latin typeface="Arial Narrow" panose="020B0606020202030204" pitchFamily="34" charset="0"/>
                          <a:ea typeface="Times New Roman" panose="02020603050405020304" pitchFamily="18" charset="0"/>
                        </a:rPr>
                        <a:t>Беларусь</a:t>
                      </a:r>
                    </a:p>
                  </a:txBody>
                  <a:tcPr marL="13871" marR="13871" marT="14513" marB="14513"/>
                </a:tc>
                <a:extLst>
                  <a:ext uri="{0D108BD9-81ED-4DB2-BD59-A6C34878D82A}">
                    <a16:rowId xmlns:a16="http://schemas.microsoft.com/office/drawing/2014/main" val="1286805823"/>
                  </a:ext>
                </a:extLst>
              </a:tr>
              <a:tr h="583877">
                <a:tc>
                  <a:txBody>
                    <a:bodyPr/>
                    <a:lstStyle/>
                    <a:p>
                      <a:pPr indent="0" algn="l">
                        <a:lnSpc>
                          <a:spcPct val="100000"/>
                        </a:lnSpc>
                        <a:spcAft>
                          <a:spcPts val="0"/>
                        </a:spcAft>
                      </a:pPr>
                      <a:r>
                        <a:rPr lang="ru-RU" sz="2000">
                          <a:effectLst/>
                        </a:rPr>
                        <a:t>12</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l">
                        <a:lnSpc>
                          <a:spcPct val="100000"/>
                        </a:lnSpc>
                        <a:spcAft>
                          <a:spcPts val="0"/>
                        </a:spcAft>
                      </a:pPr>
                      <a:r>
                        <a:rPr lang="ru-RU" sz="2000" dirty="0">
                          <a:effectLst/>
                        </a:rPr>
                        <a:t>Отсутствие должного уровня нормативно-правого и </a:t>
                      </a:r>
                      <a:r>
                        <a:rPr lang="ru-RU" sz="2000" dirty="0" smtClean="0">
                          <a:effectLst/>
                        </a:rPr>
                        <a:t>нормативно-технического </a:t>
                      </a:r>
                      <a:r>
                        <a:rPr lang="ru-RU" sz="2000" dirty="0">
                          <a:effectLst/>
                        </a:rPr>
                        <a:t>регулирования применения цифровых технологий в </a:t>
                      </a:r>
                      <a:r>
                        <a:rPr lang="ru-RU" sz="2000" dirty="0" smtClean="0">
                          <a:effectLst/>
                        </a:rPr>
                        <a:t>сфере технического </a:t>
                      </a:r>
                      <a:r>
                        <a:rPr lang="ru-RU" sz="2000" dirty="0">
                          <a:effectLst/>
                        </a:rPr>
                        <a:t>регулирования</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en-US"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ru-RU" sz="2000" dirty="0" smtClean="0">
                          <a:effectLst/>
                          <a:latin typeface="Arial Narrow" panose="020B0606020202030204" pitchFamily="34" charset="0"/>
                          <a:ea typeface="Times New Roman" panose="02020603050405020304" pitchFamily="18" charset="0"/>
                        </a:rPr>
                        <a:t>Беларусь</a:t>
                      </a:r>
                    </a:p>
                  </a:txBody>
                  <a:tcPr marL="13871" marR="13871" marT="14513" marB="14513"/>
                </a:tc>
                <a:extLst>
                  <a:ext uri="{0D108BD9-81ED-4DB2-BD59-A6C34878D82A}">
                    <a16:rowId xmlns:a16="http://schemas.microsoft.com/office/drawing/2014/main" val="1602245042"/>
                  </a:ext>
                </a:extLst>
              </a:tr>
              <a:tr h="861303">
                <a:tc>
                  <a:txBody>
                    <a:bodyPr/>
                    <a:lstStyle/>
                    <a:p>
                      <a:pPr indent="0" algn="l">
                        <a:lnSpc>
                          <a:spcPct val="100000"/>
                        </a:lnSpc>
                        <a:spcAft>
                          <a:spcPts val="0"/>
                        </a:spcAft>
                      </a:pPr>
                      <a:r>
                        <a:rPr lang="ru-RU" sz="2000">
                          <a:effectLst/>
                        </a:rPr>
                        <a:t>13</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l">
                        <a:lnSpc>
                          <a:spcPct val="100000"/>
                        </a:lnSpc>
                        <a:spcAft>
                          <a:spcPts val="0"/>
                        </a:spcAft>
                      </a:pPr>
                      <a:r>
                        <a:rPr lang="ru-RU" sz="2000" dirty="0" smtClean="0">
                          <a:effectLst/>
                        </a:rPr>
                        <a:t>Недостаточная активность предприятий промышленности и бизнеса в </a:t>
                      </a:r>
                      <a:r>
                        <a:rPr lang="ru-RU" sz="2000" dirty="0">
                          <a:effectLst/>
                        </a:rPr>
                        <a:t>планировании </a:t>
                      </a:r>
                      <a:r>
                        <a:rPr lang="ru-RU" sz="2000" dirty="0" smtClean="0">
                          <a:effectLst/>
                        </a:rPr>
                        <a:t>и разработке стандартов</a:t>
                      </a:r>
                      <a:r>
                        <a:rPr lang="ru-RU" sz="2000" dirty="0">
                          <a:effectLst/>
                        </a:rPr>
                        <a:t>, в </a:t>
                      </a:r>
                      <a:r>
                        <a:rPr lang="ru-RU" sz="2000" dirty="0" smtClean="0">
                          <a:effectLst/>
                        </a:rPr>
                        <a:t>том числе в финансировании их </a:t>
                      </a:r>
                      <a:r>
                        <a:rPr lang="ru-RU" sz="2000" dirty="0">
                          <a:effectLst/>
                        </a:rPr>
                        <a:t>разработки</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ru-RU" sz="2000">
                          <a:effectLst/>
                        </a:rPr>
                        <a:t>+</a:t>
                      </a:r>
                      <a:endParaRPr lang="ru-RU" sz="200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indent="0" algn="ctr">
                        <a:lnSpc>
                          <a:spcPct val="100000"/>
                        </a:lnSpc>
                        <a:spcAft>
                          <a:spcPts val="0"/>
                        </a:spcAft>
                      </a:pPr>
                      <a:r>
                        <a:rPr lang="en-US" sz="2000" dirty="0">
                          <a:effectLst/>
                        </a:rPr>
                        <a:t>+</a:t>
                      </a:r>
                      <a:endParaRPr lang="ru-RU" sz="2000" dirty="0">
                        <a:effectLst/>
                        <a:latin typeface="Arial Narrow" panose="020B0606020202030204" pitchFamily="34" charset="0"/>
                        <a:ea typeface="Times New Roman" panose="02020603050405020304" pitchFamily="18" charset="0"/>
                      </a:endParaRPr>
                    </a:p>
                  </a:txBody>
                  <a:tcPr marL="13871" marR="13871" marT="14513" marB="14513"/>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ru-RU" sz="2000" dirty="0" smtClean="0">
                          <a:effectLst/>
                          <a:latin typeface="Arial Narrow" panose="020B0606020202030204" pitchFamily="34" charset="0"/>
                          <a:ea typeface="Times New Roman" panose="02020603050405020304" pitchFamily="18" charset="0"/>
                        </a:rPr>
                        <a:t>Беларусь</a:t>
                      </a:r>
                    </a:p>
                  </a:txBody>
                  <a:tcPr marL="13871" marR="13871" marT="14513" marB="14513"/>
                </a:tc>
                <a:extLst>
                  <a:ext uri="{0D108BD9-81ED-4DB2-BD59-A6C34878D82A}">
                    <a16:rowId xmlns:a16="http://schemas.microsoft.com/office/drawing/2014/main" val="2472081804"/>
                  </a:ext>
                </a:extLst>
              </a:tr>
            </a:tbl>
          </a:graphicData>
        </a:graphic>
      </p:graphicFrame>
    </p:spTree>
    <p:extLst>
      <p:ext uri="{BB962C8B-B14F-4D97-AF65-F5344CB8AC3E}">
        <p14:creationId xmlns:p14="http://schemas.microsoft.com/office/powerpoint/2010/main" val="11677583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27292" y="1189609"/>
            <a:ext cx="14565357" cy="1138773"/>
          </a:xfrm>
          <a:prstGeom prst="rect">
            <a:avLst/>
          </a:prstGeom>
          <a:noFill/>
        </p:spPr>
        <p:txBody>
          <a:bodyPr wrap="square" lIns="0" tIns="0" rIns="0" bIns="0" rtlCol="0">
            <a:spAutoFit/>
          </a:bodyPr>
          <a:lstStyle/>
          <a:p>
            <a:r>
              <a:rPr lang="ru-RU" sz="7400">
                <a:solidFill>
                  <a:schemeClr val="accent1"/>
                </a:solidFill>
                <a:latin typeface="Arial" panose="020B0604020202020204" pitchFamily="34" charset="0"/>
                <a:cs typeface="Arial" panose="020B0604020202020204" pitchFamily="34" charset="0"/>
              </a:rPr>
              <a:t>Заключение</a:t>
            </a:r>
            <a:endParaRPr lang="en-US" sz="740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Объект 2"/>
          <p:cNvSpPr txBox="1">
            <a:spLocks/>
          </p:cNvSpPr>
          <p:nvPr/>
        </p:nvSpPr>
        <p:spPr>
          <a:xfrm>
            <a:off x="12880369" y="2551070"/>
            <a:ext cx="10029507" cy="9867106"/>
          </a:xfrm>
          <a:prstGeom prst="rect">
            <a:avLst/>
          </a:prstGeom>
        </p:spPr>
        <p:txBody>
          <a:bodyPr>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2800" dirty="0" smtClean="0">
                <a:latin typeface="Arial Narrow" panose="020B0606020202030204" pitchFamily="34" charset="0"/>
                <a:cs typeface="Arial" pitchFamily="34" charset="0"/>
              </a:rPr>
              <a:t>В наиболее </a:t>
            </a:r>
            <a:r>
              <a:rPr lang="ru-RU" sz="2800" dirty="0">
                <a:latin typeface="Arial Narrow" panose="020B0606020202030204" pitchFamily="34" charset="0"/>
                <a:cs typeface="Arial" pitchFamily="34" charset="0"/>
              </a:rPr>
              <a:t>развитом состоянии </a:t>
            </a:r>
            <a:r>
              <a:rPr lang="ru-RU" sz="2800" dirty="0" smtClean="0">
                <a:latin typeface="Arial Narrow" panose="020B0606020202030204" pitchFamily="34" charset="0"/>
                <a:cs typeface="Arial" pitchFamily="34" charset="0"/>
              </a:rPr>
              <a:t>системы технического регулирования и стандартизации </a:t>
            </a:r>
            <a:r>
              <a:rPr lang="ru-RU" sz="2800" dirty="0">
                <a:latin typeface="Arial Narrow" panose="020B0606020202030204" pitchFamily="34" charset="0"/>
                <a:cs typeface="Arial" pitchFamily="34" charset="0"/>
              </a:rPr>
              <a:t>представлены в Республике </a:t>
            </a:r>
            <a:r>
              <a:rPr lang="ru-RU" sz="2800" dirty="0" smtClean="0">
                <a:latin typeface="Arial Narrow" panose="020B0606020202030204" pitchFamily="34" charset="0"/>
                <a:cs typeface="Arial" pitchFamily="34" charset="0"/>
              </a:rPr>
              <a:t>Беларусь. Достаточно высокую роль указанные системы играют в жизни Республики </a:t>
            </a:r>
            <a:r>
              <a:rPr lang="ru-RU" sz="2800" dirty="0">
                <a:latin typeface="Arial Narrow" panose="020B0606020202030204" pitchFamily="34" charset="0"/>
                <a:cs typeface="Arial" pitchFamily="34" charset="0"/>
              </a:rPr>
              <a:t>Казахстан и </a:t>
            </a:r>
            <a:r>
              <a:rPr lang="ru-RU" sz="2800" dirty="0" err="1">
                <a:latin typeface="Arial Narrow" panose="020B0606020202030204" pitchFamily="34" charset="0"/>
                <a:cs typeface="Arial" pitchFamily="34" charset="0"/>
              </a:rPr>
              <a:t>Кыргызской</a:t>
            </a:r>
            <a:r>
              <a:rPr lang="ru-RU" sz="2800" dirty="0">
                <a:latin typeface="Arial Narrow" panose="020B0606020202030204" pitchFamily="34" charset="0"/>
                <a:cs typeface="Arial" pitchFamily="34" charset="0"/>
              </a:rPr>
              <a:t> </a:t>
            </a:r>
            <a:r>
              <a:rPr lang="ru-RU" sz="2800" dirty="0" smtClean="0">
                <a:latin typeface="Arial Narrow" panose="020B0606020202030204" pitchFamily="34" charset="0"/>
                <a:cs typeface="Arial" pitchFamily="34" charset="0"/>
              </a:rPr>
              <a:t>Республики. Для </a:t>
            </a:r>
            <a:r>
              <a:rPr lang="ru-RU" sz="2800" dirty="0">
                <a:latin typeface="Arial Narrow" panose="020B0606020202030204" pitchFamily="34" charset="0"/>
                <a:cs typeface="Arial" pitchFamily="34" charset="0"/>
              </a:rPr>
              <a:t>Республики Армения вопросы функционирования систем технического регулирования и стандартизации </a:t>
            </a:r>
            <a:r>
              <a:rPr lang="ru-RU" sz="2800" dirty="0" smtClean="0">
                <a:latin typeface="Arial Narrow" panose="020B0606020202030204" pitchFamily="34" charset="0"/>
                <a:cs typeface="Arial" pitchFamily="34" charset="0"/>
              </a:rPr>
              <a:t>являются </a:t>
            </a:r>
            <a:r>
              <a:rPr lang="ru-RU" sz="2800" dirty="0">
                <a:latin typeface="Arial Narrow" panose="020B0606020202030204" pitchFamily="34" charset="0"/>
                <a:cs typeface="Arial" pitchFamily="34" charset="0"/>
              </a:rPr>
              <a:t>наименее приоритетными и актуальными из анализируемых стран.</a:t>
            </a:r>
          </a:p>
          <a:p>
            <a:pPr marL="0" indent="0">
              <a:buNone/>
            </a:pPr>
            <a:r>
              <a:rPr lang="ru-RU" sz="2800" dirty="0" smtClean="0">
                <a:latin typeface="Arial Narrow" panose="020B0606020202030204" pitchFamily="34" charset="0"/>
                <a:cs typeface="Arial" pitchFamily="34" charset="0"/>
              </a:rPr>
              <a:t>Республика </a:t>
            </a:r>
            <a:r>
              <a:rPr lang="ru-RU" sz="2800" dirty="0">
                <a:latin typeface="Arial Narrow" panose="020B0606020202030204" pitchFamily="34" charset="0"/>
                <a:cs typeface="Arial" pitchFamily="34" charset="0"/>
              </a:rPr>
              <a:t>Беларусь является единственной страной, которая идет по пути повышения требований безопасности на основе проведения системной работы по проверке научно-технического уровня технических регламентов и перечней стандартов. Другие же страны ЕАЭС движутся по траектории повышения контрольно-надзорной роли государства в вопросах технического регулирования</a:t>
            </a:r>
            <a:r>
              <a:rPr lang="ru-RU" sz="2800" dirty="0" smtClean="0">
                <a:latin typeface="Arial Narrow" panose="020B0606020202030204" pitchFamily="34" charset="0"/>
                <a:cs typeface="Arial" pitchFamily="34" charset="0"/>
              </a:rPr>
              <a:t>.</a:t>
            </a:r>
          </a:p>
          <a:p>
            <a:pPr marL="0" indent="0">
              <a:buNone/>
            </a:pPr>
            <a:endParaRPr lang="ru-RU" sz="2800" dirty="0">
              <a:latin typeface="Arial Narrow" panose="020B0606020202030204" pitchFamily="34" charset="0"/>
              <a:cs typeface="Arial" pitchFamily="34" charset="0"/>
            </a:endParaRPr>
          </a:p>
          <a:p>
            <a:pPr marL="0" indent="0">
              <a:buFont typeface="Arial" panose="020B0604020202020204" pitchFamily="34" charset="0"/>
              <a:buNone/>
            </a:pPr>
            <a:endParaRPr lang="ru-RU" sz="2800" dirty="0" smtClean="0">
              <a:latin typeface="Arial" pitchFamily="34" charset="0"/>
              <a:cs typeface="Arial" pitchFamily="34" charset="0"/>
            </a:endParaRPr>
          </a:p>
          <a:p>
            <a:pPr marL="0" indent="0">
              <a:buFont typeface="Arial" panose="020B0604020202020204" pitchFamily="34" charset="0"/>
              <a:buNone/>
            </a:pPr>
            <a:r>
              <a:rPr lang="ru-RU" sz="2800" dirty="0" smtClean="0">
                <a:latin typeface="Arial" pitchFamily="34" charset="0"/>
                <a:cs typeface="Arial" pitchFamily="34" charset="0"/>
              </a:rPr>
              <a:t/>
            </a:r>
            <a:br>
              <a:rPr lang="ru-RU" sz="2800" dirty="0" smtClean="0">
                <a:latin typeface="Arial" pitchFamily="34" charset="0"/>
                <a:cs typeface="Arial" pitchFamily="34" charset="0"/>
              </a:rPr>
            </a:br>
            <a:endParaRPr lang="ru-RU" sz="2800" dirty="0" smtClean="0">
              <a:latin typeface="Arial" pitchFamily="34" charset="0"/>
              <a:cs typeface="Arial" pitchFamily="34" charset="0"/>
            </a:endParaRPr>
          </a:p>
          <a:p>
            <a:pPr marL="0" indent="0">
              <a:buFont typeface="Arial" panose="020B0604020202020204" pitchFamily="34" charset="0"/>
              <a:buNone/>
            </a:pPr>
            <a:endParaRPr lang="ru-RU" sz="2800" dirty="0">
              <a:latin typeface="Arial" pitchFamily="34" charset="0"/>
              <a:cs typeface="Arial" pitchFamily="34" charset="0"/>
            </a:endParaRPr>
          </a:p>
        </p:txBody>
      </p:sp>
      <p:sp>
        <p:nvSpPr>
          <p:cNvPr id="10" name="Объект 2"/>
          <p:cNvSpPr txBox="1">
            <a:spLocks/>
          </p:cNvSpPr>
          <p:nvPr/>
        </p:nvSpPr>
        <p:spPr>
          <a:xfrm>
            <a:off x="1674813" y="2551070"/>
            <a:ext cx="10029507" cy="9867106"/>
          </a:xfrm>
          <a:prstGeom prst="rect">
            <a:avLst/>
          </a:prstGeom>
        </p:spPr>
        <p:txBody>
          <a:bodyPr>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Font typeface="Arial" panose="020B0604020202020204" pitchFamily="34" charset="0"/>
              <a:buNone/>
            </a:pPr>
            <a:r>
              <a:rPr lang="ru-RU" sz="2400" dirty="0" smtClean="0">
                <a:latin typeface="Arial" pitchFamily="34" charset="0"/>
                <a:cs typeface="Arial" pitchFamily="34" charset="0"/>
              </a:rPr>
              <a:t>В рамках анализа выявлены и проанализированы следующие тренды в области функционирования и развития технического регулирования и стандартизации:</a:t>
            </a:r>
          </a:p>
          <a:p>
            <a:pPr>
              <a:lnSpc>
                <a:spcPct val="70000"/>
              </a:lnSpc>
              <a:buClr>
                <a:srgbClr val="FF0000"/>
              </a:buClr>
              <a:buFont typeface="Wingdings" panose="05000000000000000000" pitchFamily="2" charset="2"/>
              <a:buChar char="§"/>
            </a:pPr>
            <a:r>
              <a:rPr lang="ru-RU" sz="2800" dirty="0" err="1" smtClean="0">
                <a:latin typeface="Arial Narrow" panose="020B0606020202030204" pitchFamily="34" charset="0"/>
                <a:cs typeface="Arial" pitchFamily="34" charset="0"/>
              </a:rPr>
              <a:t>Цифровизация</a:t>
            </a:r>
            <a:r>
              <a:rPr lang="ru-RU" sz="2800" dirty="0" smtClean="0">
                <a:latin typeface="Arial Narrow" panose="020B0606020202030204" pitchFamily="34" charset="0"/>
                <a:cs typeface="Arial" pitchFamily="34" charset="0"/>
              </a:rPr>
              <a:t>;</a:t>
            </a:r>
            <a:endParaRPr lang="ru-RU" sz="28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2800" dirty="0">
                <a:latin typeface="Arial Narrow" panose="020B0606020202030204" pitchFamily="34" charset="0"/>
                <a:cs typeface="Arial" pitchFamily="34" charset="0"/>
              </a:rPr>
              <a:t>Развитие инфраструктуры </a:t>
            </a:r>
            <a:r>
              <a:rPr lang="ru-RU" sz="2800" dirty="0" smtClean="0">
                <a:latin typeface="Arial Narrow" panose="020B0606020202030204" pitchFamily="34" charset="0"/>
                <a:cs typeface="Arial" pitchFamily="34" charset="0"/>
              </a:rPr>
              <a:t>качества;</a:t>
            </a:r>
            <a:endParaRPr lang="ru-RU" sz="28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2800" dirty="0" err="1" smtClean="0">
                <a:latin typeface="Arial Narrow" panose="020B0606020202030204" pitchFamily="34" charset="0"/>
                <a:cs typeface="Arial" pitchFamily="34" charset="0"/>
              </a:rPr>
              <a:t>Импортозамещение</a:t>
            </a:r>
            <a:r>
              <a:rPr lang="ru-RU" sz="2800" dirty="0" smtClean="0">
                <a:latin typeface="Arial Narrow" panose="020B0606020202030204" pitchFamily="34" charset="0"/>
                <a:cs typeface="Arial" pitchFamily="34" charset="0"/>
              </a:rPr>
              <a:t>;</a:t>
            </a:r>
            <a:endParaRPr lang="ru-RU" sz="28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2800" dirty="0">
                <a:latin typeface="Arial Narrow" panose="020B0606020202030204" pitchFamily="34" charset="0"/>
                <a:cs typeface="Arial" pitchFamily="34" charset="0"/>
              </a:rPr>
              <a:t>Реализация экспертного </a:t>
            </a:r>
            <a:r>
              <a:rPr lang="ru-RU" sz="2800" dirty="0" smtClean="0">
                <a:latin typeface="Arial Narrow" panose="020B0606020202030204" pitchFamily="34" charset="0"/>
                <a:cs typeface="Arial" pitchFamily="34" charset="0"/>
              </a:rPr>
              <a:t>потенциала;</a:t>
            </a:r>
            <a:endParaRPr lang="ru-RU" sz="28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2800" dirty="0">
                <a:latin typeface="Arial Narrow" panose="020B0606020202030204" pitchFamily="34" charset="0"/>
                <a:cs typeface="Arial" pitchFamily="34" charset="0"/>
              </a:rPr>
              <a:t>Интеграционные </a:t>
            </a:r>
            <a:r>
              <a:rPr lang="ru-RU" sz="2800" dirty="0" smtClean="0">
                <a:latin typeface="Arial Narrow" panose="020B0606020202030204" pitchFamily="34" charset="0"/>
                <a:cs typeface="Arial" pitchFamily="34" charset="0"/>
              </a:rPr>
              <a:t>процессы;</a:t>
            </a:r>
            <a:endParaRPr lang="ru-RU" sz="28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2800" dirty="0">
                <a:latin typeface="Arial Narrow" panose="020B0606020202030204" pitchFamily="34" charset="0"/>
                <a:cs typeface="Arial" pitchFamily="34" charset="0"/>
              </a:rPr>
              <a:t>Актуализация перечней объектов, подлежащих обязательному подтверждению </a:t>
            </a:r>
            <a:r>
              <a:rPr lang="ru-RU" sz="2800" dirty="0" smtClean="0">
                <a:latin typeface="Arial Narrow" panose="020B0606020202030204" pitchFamily="34" charset="0"/>
                <a:cs typeface="Arial" pitchFamily="34" charset="0"/>
              </a:rPr>
              <a:t>соответствия;</a:t>
            </a:r>
            <a:endParaRPr lang="ru-RU" sz="28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2800" dirty="0">
                <a:latin typeface="Arial Narrow" panose="020B0606020202030204" pitchFamily="34" charset="0"/>
                <a:cs typeface="Arial" pitchFamily="34" charset="0"/>
              </a:rPr>
              <a:t>Антикризисные </a:t>
            </a:r>
            <a:r>
              <a:rPr lang="ru-RU" sz="2800" dirty="0" smtClean="0">
                <a:latin typeface="Arial Narrow" panose="020B0606020202030204" pitchFamily="34" charset="0"/>
                <a:cs typeface="Arial" pitchFamily="34" charset="0"/>
              </a:rPr>
              <a:t>меры;</a:t>
            </a:r>
            <a:endParaRPr lang="ru-RU" sz="28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2800" dirty="0">
                <a:latin typeface="Arial Narrow" panose="020B0606020202030204" pitchFamily="34" charset="0"/>
                <a:cs typeface="Arial" pitchFamily="34" charset="0"/>
              </a:rPr>
              <a:t>Системы добровольной </a:t>
            </a:r>
            <a:r>
              <a:rPr lang="ru-RU" sz="2800" dirty="0" smtClean="0">
                <a:latin typeface="Arial Narrow" panose="020B0606020202030204" pitchFamily="34" charset="0"/>
                <a:cs typeface="Arial" pitchFamily="34" charset="0"/>
              </a:rPr>
              <a:t>сертификации;</a:t>
            </a:r>
            <a:endParaRPr lang="ru-RU" sz="28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2800" dirty="0">
                <a:latin typeface="Arial Narrow" panose="020B0606020202030204" pitchFamily="34" charset="0"/>
                <a:cs typeface="Arial" pitchFamily="34" charset="0"/>
              </a:rPr>
              <a:t>Обновление нормативно-технической </a:t>
            </a:r>
            <a:r>
              <a:rPr lang="ru-RU" sz="2800" dirty="0" smtClean="0">
                <a:latin typeface="Arial Narrow" panose="020B0606020202030204" pitchFamily="34" charset="0"/>
                <a:cs typeface="Arial" pitchFamily="34" charset="0"/>
              </a:rPr>
              <a:t>документации;</a:t>
            </a:r>
            <a:endParaRPr lang="ru-RU" sz="28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2800" dirty="0">
                <a:latin typeface="Arial Narrow" panose="020B0606020202030204" pitchFamily="34" charset="0"/>
                <a:cs typeface="Arial" pitchFamily="34" charset="0"/>
              </a:rPr>
              <a:t>Оценка эффективности функционирования систем стандартизации и технического </a:t>
            </a:r>
            <a:r>
              <a:rPr lang="ru-RU" sz="2800" dirty="0" smtClean="0">
                <a:latin typeface="Arial Narrow" panose="020B0606020202030204" pitchFamily="34" charset="0"/>
                <a:cs typeface="Arial" pitchFamily="34" charset="0"/>
              </a:rPr>
              <a:t>регулирования;</a:t>
            </a:r>
            <a:endParaRPr lang="ru-RU" sz="28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2800" dirty="0">
                <a:latin typeface="Arial Narrow" panose="020B0606020202030204" pitchFamily="34" charset="0"/>
                <a:cs typeface="Arial" pitchFamily="34" charset="0"/>
              </a:rPr>
              <a:t>Экспертное </a:t>
            </a:r>
            <a:r>
              <a:rPr lang="ru-RU" sz="2800" dirty="0" smtClean="0">
                <a:latin typeface="Arial Narrow" panose="020B0606020202030204" pitchFamily="34" charset="0"/>
                <a:cs typeface="Arial" pitchFamily="34" charset="0"/>
              </a:rPr>
              <a:t>обеспечение;</a:t>
            </a:r>
            <a:endParaRPr lang="ru-RU" sz="28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2800" dirty="0">
                <a:latin typeface="Arial Narrow" panose="020B0606020202030204" pitchFamily="34" charset="0"/>
                <a:cs typeface="Arial" pitchFamily="34" charset="0"/>
              </a:rPr>
              <a:t>Риски в области технического </a:t>
            </a:r>
            <a:r>
              <a:rPr lang="ru-RU" sz="2800" dirty="0" smtClean="0">
                <a:latin typeface="Arial Narrow" panose="020B0606020202030204" pitchFamily="34" charset="0"/>
                <a:cs typeface="Arial" pitchFamily="34" charset="0"/>
              </a:rPr>
              <a:t>регулирования;</a:t>
            </a:r>
            <a:endParaRPr lang="ru-RU" sz="28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2800" dirty="0" smtClean="0">
                <a:latin typeface="Arial Narrow" panose="020B0606020202030204" pitchFamily="34" charset="0"/>
                <a:cs typeface="Arial" pitchFamily="34" charset="0"/>
              </a:rPr>
              <a:t>Государственный </a:t>
            </a:r>
            <a:r>
              <a:rPr lang="ru-RU" sz="2800" dirty="0">
                <a:latin typeface="Arial Narrow" panose="020B0606020202030204" pitchFamily="34" charset="0"/>
                <a:cs typeface="Arial" pitchFamily="34" charset="0"/>
              </a:rPr>
              <a:t>контроль за выполнением требований технических </a:t>
            </a:r>
            <a:r>
              <a:rPr lang="ru-RU" sz="2800" dirty="0" smtClean="0">
                <a:latin typeface="Arial Narrow" panose="020B0606020202030204" pitchFamily="34" charset="0"/>
                <a:cs typeface="Arial" pitchFamily="34" charset="0"/>
              </a:rPr>
              <a:t>регламентов;</a:t>
            </a:r>
            <a:endParaRPr lang="ru-RU" sz="28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2800" dirty="0">
                <a:latin typeface="Arial Narrow" panose="020B0606020202030204" pitchFamily="34" charset="0"/>
                <a:cs typeface="Arial" pitchFamily="34" charset="0"/>
              </a:rPr>
              <a:t>Выявление проблем в области стандартизации и технического </a:t>
            </a:r>
            <a:r>
              <a:rPr lang="ru-RU" sz="2800" dirty="0" smtClean="0">
                <a:latin typeface="Arial Narrow" panose="020B0606020202030204" pitchFamily="34" charset="0"/>
                <a:cs typeface="Arial" pitchFamily="34" charset="0"/>
              </a:rPr>
              <a:t>регулирования.</a:t>
            </a:r>
            <a:endParaRPr lang="ru-RU" sz="2800" dirty="0">
              <a:latin typeface="Arial Narrow" panose="020B0606020202030204" pitchFamily="34" charset="0"/>
              <a:cs typeface="Arial" pitchFamily="34" charset="0"/>
            </a:endParaRPr>
          </a:p>
        </p:txBody>
      </p:sp>
    </p:spTree>
    <p:extLst>
      <p:ext uri="{BB962C8B-B14F-4D97-AF65-F5344CB8AC3E}">
        <p14:creationId xmlns:p14="http://schemas.microsoft.com/office/powerpoint/2010/main" val="21605456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A5C5D7E-42D0-45EB-B704-367F19B01EDB}"/>
              </a:ext>
            </a:extLst>
          </p:cNvPr>
          <p:cNvSpPr txBox="1"/>
          <p:nvPr/>
        </p:nvSpPr>
        <p:spPr>
          <a:xfrm>
            <a:off x="1010192" y="3810703"/>
            <a:ext cx="21771424" cy="1446550"/>
          </a:xfrm>
          <a:prstGeom prst="rect">
            <a:avLst/>
          </a:prstGeom>
          <a:noFill/>
        </p:spPr>
        <p:txBody>
          <a:bodyPr wrap="square" rtlCol="0">
            <a:spAutoFit/>
          </a:bodyPr>
          <a:lstStyle/>
          <a:p>
            <a:r>
              <a:rPr lang="ru-RU" sz="8800" b="1" dirty="0">
                <a:latin typeface="Arial Narrow" panose="020B0606020202030204" pitchFamily="34" charset="0"/>
              </a:rPr>
              <a:t>Спасибо за внимание!</a:t>
            </a:r>
            <a:endParaRPr lang="ru-RU" sz="8800" b="1" dirty="0">
              <a:latin typeface="Arial Narrow" panose="020B0606020202030204" pitchFamily="34" charset="0"/>
            </a:endParaRPr>
          </a:p>
        </p:txBody>
      </p:sp>
      <p:cxnSp>
        <p:nvCxnSpPr>
          <p:cNvPr id="18" name="Straight Connector 3">
            <a:extLst>
              <a:ext uri="{FF2B5EF4-FFF2-40B4-BE49-F238E27FC236}">
                <a16:creationId xmlns:a16="http://schemas.microsoft.com/office/drawing/2014/main" id="{9E026AA4-37D8-4AD7-AD4C-638BEF7B3DDE}"/>
              </a:ext>
            </a:extLst>
          </p:cNvPr>
          <p:cNvCxnSpPr>
            <a:cxnSpLocks/>
          </p:cNvCxnSpPr>
          <p:nvPr/>
        </p:nvCxnSpPr>
        <p:spPr>
          <a:xfrm flipH="1">
            <a:off x="4436831" y="1832452"/>
            <a:ext cx="1994717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3">
            <a:extLst>
              <a:ext uri="{FF2B5EF4-FFF2-40B4-BE49-F238E27FC236}">
                <a16:creationId xmlns:a16="http://schemas.microsoft.com/office/drawing/2014/main" id="{7FA35F34-0092-4F7F-A565-EBE906F1E613}"/>
              </a:ext>
            </a:extLst>
          </p:cNvPr>
          <p:cNvCxnSpPr>
            <a:cxnSpLocks/>
          </p:cNvCxnSpPr>
          <p:nvPr/>
        </p:nvCxnSpPr>
        <p:spPr>
          <a:xfrm flipH="1">
            <a:off x="22781619" y="1832452"/>
            <a:ext cx="160238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22" name="Picture 2" descr="D:\MegaZAG\(TRABAJO)\(GRT Consulting)\GRT_consulting_logo.emf">
            <a:extLst>
              <a:ext uri="{FF2B5EF4-FFF2-40B4-BE49-F238E27FC236}">
                <a16:creationId xmlns:a16="http://schemas.microsoft.com/office/drawing/2014/main" id="{48FC1A58-7EC4-4C01-BD7F-B60DB22579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966" y="1303178"/>
            <a:ext cx="2197588" cy="1058544"/>
          </a:xfrm>
          <a:prstGeom prst="rect">
            <a:avLst/>
          </a:prstGeom>
          <a:noFill/>
          <a:extLst>
            <a:ext uri="{909E8E84-426E-40DD-AFC4-6F175D3DCCD1}">
              <a14:hiddenFill xmlns:a14="http://schemas.microsoft.com/office/drawing/2010/main">
                <a:solidFill>
                  <a:srgbClr val="FFFFFF"/>
                </a:solidFill>
              </a14:hiddenFill>
            </a:ext>
          </a:extLst>
        </p:spPr>
      </p:pic>
      <p:cxnSp>
        <p:nvCxnSpPr>
          <p:cNvPr id="25" name="Straight Connector 3">
            <a:extLst>
              <a:ext uri="{FF2B5EF4-FFF2-40B4-BE49-F238E27FC236}">
                <a16:creationId xmlns:a16="http://schemas.microsoft.com/office/drawing/2014/main" id="{E638A9C8-4481-4802-B9D0-4E8B46B71FFB}"/>
              </a:ext>
            </a:extLst>
          </p:cNvPr>
          <p:cNvCxnSpPr>
            <a:cxnSpLocks/>
          </p:cNvCxnSpPr>
          <p:nvPr/>
        </p:nvCxnSpPr>
        <p:spPr>
          <a:xfrm flipH="1">
            <a:off x="2" y="1832452"/>
            <a:ext cx="160238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10193" y="7808182"/>
            <a:ext cx="9930802" cy="4154984"/>
          </a:xfrm>
          <a:prstGeom prst="rect">
            <a:avLst/>
          </a:prstGeom>
          <a:noFill/>
        </p:spPr>
        <p:txBody>
          <a:bodyPr wrap="square" rtlCol="0">
            <a:spAutoFit/>
          </a:bodyPr>
          <a:lstStyle/>
          <a:p>
            <a:r>
              <a:rPr lang="ru-RU" sz="3200" dirty="0">
                <a:latin typeface="Arial Narrow" panose="020B0606020202030204" pitchFamily="34" charset="0"/>
              </a:rPr>
              <a:t>Барыкин А.Н,</a:t>
            </a:r>
          </a:p>
          <a:p>
            <a:r>
              <a:rPr lang="ru-RU" sz="3200" dirty="0">
                <a:latin typeface="Arial Narrow" panose="020B0606020202030204" pitchFamily="34" charset="0"/>
              </a:rPr>
              <a:t>Партнер GRT </a:t>
            </a:r>
            <a:r>
              <a:rPr lang="ru-RU" sz="3200" dirty="0" err="1">
                <a:latin typeface="Arial Narrow" panose="020B0606020202030204" pitchFamily="34" charset="0"/>
              </a:rPr>
              <a:t>Consulting</a:t>
            </a:r>
            <a:r>
              <a:rPr lang="ru-RU" sz="3200" dirty="0">
                <a:latin typeface="Arial Narrow" panose="020B0606020202030204" pitchFamily="34" charset="0"/>
              </a:rPr>
              <a:t>,</a:t>
            </a:r>
          </a:p>
          <a:p>
            <a:r>
              <a:rPr lang="ru-RU" sz="3200" dirty="0">
                <a:latin typeface="Arial Narrow" panose="020B0606020202030204" pitchFamily="34" charset="0"/>
              </a:rPr>
              <a:t>член Научно-технического совета</a:t>
            </a:r>
          </a:p>
          <a:p>
            <a:r>
              <a:rPr lang="ru-RU" sz="3200" dirty="0">
                <a:latin typeface="Arial Narrow" panose="020B0606020202030204" pitchFamily="34" charset="0"/>
              </a:rPr>
              <a:t>ФГБУ "Институт Стандартизации" </a:t>
            </a:r>
            <a:r>
              <a:rPr lang="ru-RU" sz="3200" dirty="0" err="1">
                <a:latin typeface="Arial Narrow" panose="020B0606020202030204" pitchFamily="34" charset="0"/>
              </a:rPr>
              <a:t>Росстандарта</a:t>
            </a:r>
            <a:r>
              <a:rPr lang="ru-RU" sz="3200" dirty="0">
                <a:latin typeface="Arial Narrow" panose="020B0606020202030204" pitchFamily="34" charset="0"/>
              </a:rPr>
              <a:t>, </a:t>
            </a:r>
            <a:r>
              <a:rPr lang="ru-RU" sz="3200" dirty="0" err="1">
                <a:latin typeface="Arial Narrow" panose="020B0606020202030204" pitchFamily="34" charset="0"/>
              </a:rPr>
              <a:t>к.э.н</a:t>
            </a:r>
            <a:r>
              <a:rPr lang="ru-RU" sz="3200" dirty="0">
                <a:latin typeface="Arial Narrow" panose="020B0606020202030204" pitchFamily="34" charset="0"/>
              </a:rPr>
              <a:t>, доцент, эксперт по </a:t>
            </a:r>
            <a:r>
              <a:rPr lang="ru-RU" sz="3200" dirty="0">
                <a:latin typeface="Arial Narrow" panose="020B0606020202030204" pitchFamily="34" charset="0"/>
              </a:rPr>
              <a:t>стандартизации</a:t>
            </a:r>
          </a:p>
          <a:p>
            <a:r>
              <a:rPr lang="en-US" sz="3200" dirty="0">
                <a:latin typeface="Arial Narrow" panose="020B0606020202030204" pitchFamily="34" charset="0"/>
              </a:rPr>
              <a:t>barykin@grtconsulting.ru</a:t>
            </a:r>
            <a:endParaRPr lang="ru-RU" sz="3200" dirty="0">
              <a:latin typeface="Arial Narrow" panose="020B0606020202030204" pitchFamily="34" charset="0"/>
            </a:endParaRPr>
          </a:p>
          <a:p>
            <a:endParaRPr lang="ru-RU" sz="7200" dirty="0">
              <a:latin typeface="Arial Narrow" panose="020B0606020202030204" pitchFamily="34" charset="0"/>
            </a:endParaRPr>
          </a:p>
        </p:txBody>
      </p:sp>
    </p:spTree>
    <p:extLst>
      <p:ext uri="{BB962C8B-B14F-4D97-AF65-F5344CB8AC3E}">
        <p14:creationId xmlns:p14="http://schemas.microsoft.com/office/powerpoint/2010/main" val="1470647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5BBBA37-CD87-439A-A457-B98D1A5AC11E}"/>
              </a:ext>
            </a:extLst>
          </p:cNvPr>
          <p:cNvSpPr txBox="1"/>
          <p:nvPr/>
        </p:nvSpPr>
        <p:spPr>
          <a:xfrm>
            <a:off x="2729288" y="2741362"/>
            <a:ext cx="19981268" cy="9061840"/>
          </a:xfrm>
          <a:prstGeom prst="rect">
            <a:avLst/>
          </a:prstGeom>
          <a:noFill/>
        </p:spPr>
        <p:txBody>
          <a:bodyPr wrap="square" rtlCol="0">
            <a:spAutoFit/>
          </a:bodyPr>
          <a:lstStyle/>
          <a:p>
            <a:pPr marL="819150" indent="-457200">
              <a:lnSpc>
                <a:spcPct val="120000"/>
              </a:lnSpc>
              <a:spcAft>
                <a:spcPts val="3600"/>
              </a:spcAft>
              <a:buClr>
                <a:srgbClr val="FF0000"/>
              </a:buClr>
              <a:buFont typeface="+mj-lt"/>
              <a:buAutoNum type="arabicPeriod"/>
            </a:pPr>
            <a:r>
              <a:rPr lang="ru-RU" sz="2400" dirty="0">
                <a:latin typeface="Arial Narrow" panose="020B0606020202030204" pitchFamily="34" charset="0"/>
                <a:cs typeface="Times New Roman" panose="02020603050405020304" pitchFamily="18" charset="0"/>
              </a:rPr>
              <a:t>Установление </a:t>
            </a:r>
            <a:r>
              <a:rPr lang="ru-RU" sz="2400" dirty="0">
                <a:latin typeface="Arial Narrow" panose="020B0606020202030204" pitchFamily="34" charset="0"/>
                <a:cs typeface="Times New Roman" panose="02020603050405020304" pitchFamily="18" charset="0"/>
              </a:rPr>
              <a:t>приоритета разработки межгосударственных стандартов по отношению к разработке национальных стандартов</a:t>
            </a:r>
          </a:p>
          <a:p>
            <a:pPr marL="819150" indent="-457200">
              <a:lnSpc>
                <a:spcPct val="120000"/>
              </a:lnSpc>
              <a:spcAft>
                <a:spcPts val="3600"/>
              </a:spcAft>
              <a:buClr>
                <a:srgbClr val="FF0000"/>
              </a:buClr>
              <a:buFont typeface="+mj-lt"/>
              <a:buAutoNum type="arabicPeriod"/>
            </a:pPr>
            <a:r>
              <a:rPr lang="ru-RU" sz="2400" dirty="0">
                <a:latin typeface="Arial Narrow" panose="020B0606020202030204" pitchFamily="34" charset="0"/>
                <a:cs typeface="Times New Roman" panose="02020603050405020304" pitchFamily="18" charset="0"/>
              </a:rPr>
              <a:t>Реализация </a:t>
            </a:r>
            <a:r>
              <a:rPr lang="ru-RU" sz="2400" dirty="0">
                <a:latin typeface="Arial Narrow" panose="020B0606020202030204" pitchFamily="34" charset="0"/>
                <a:cs typeface="Times New Roman" panose="02020603050405020304" pitchFamily="18" charset="0"/>
              </a:rPr>
              <a:t>и развитие основных принципов межгосударственной стандартизации, заложенных в основополагающих стандартах</a:t>
            </a:r>
          </a:p>
          <a:p>
            <a:pPr marL="819150" indent="-457200">
              <a:lnSpc>
                <a:spcPct val="120000"/>
              </a:lnSpc>
              <a:spcAft>
                <a:spcPts val="3600"/>
              </a:spcAft>
              <a:buClr>
                <a:srgbClr val="FF0000"/>
              </a:buClr>
              <a:buFont typeface="+mj-lt"/>
              <a:buAutoNum type="arabicPeriod"/>
            </a:pPr>
            <a:r>
              <a:rPr lang="ru-RU" sz="2400" dirty="0">
                <a:latin typeface="Arial Narrow" panose="020B0606020202030204" pitchFamily="34" charset="0"/>
                <a:cs typeface="Times New Roman" panose="02020603050405020304" pitchFamily="18" charset="0"/>
              </a:rPr>
              <a:t>Синхронизация деятельности в национальных, региональных и международных системах стандартизации</a:t>
            </a:r>
          </a:p>
          <a:p>
            <a:pPr marL="819150" indent="-457200">
              <a:lnSpc>
                <a:spcPct val="120000"/>
              </a:lnSpc>
              <a:spcAft>
                <a:spcPts val="3600"/>
              </a:spcAft>
              <a:buClr>
                <a:srgbClr val="FF0000"/>
              </a:buClr>
              <a:buFont typeface="+mj-lt"/>
              <a:buAutoNum type="arabicPeriod"/>
            </a:pPr>
            <a:r>
              <a:rPr lang="ru-RU" sz="2400" dirty="0">
                <a:latin typeface="Arial Narrow" panose="020B0606020202030204" pitchFamily="34" charset="0"/>
                <a:cs typeface="Times New Roman" panose="02020603050405020304" pitchFamily="18" charset="0"/>
              </a:rPr>
              <a:t>Сокращение срока разработки стандартов с целью максимально оперативного реагирования на нужды потребителей стандартов для ускорения инновационного развития</a:t>
            </a:r>
          </a:p>
          <a:p>
            <a:pPr marL="819150" indent="-457200">
              <a:lnSpc>
                <a:spcPct val="120000"/>
              </a:lnSpc>
              <a:spcAft>
                <a:spcPts val="3600"/>
              </a:spcAft>
              <a:buClr>
                <a:srgbClr val="FF0000"/>
              </a:buClr>
              <a:buFont typeface="+mj-lt"/>
              <a:buAutoNum type="arabicPeriod"/>
            </a:pPr>
            <a:r>
              <a:rPr lang="ru-RU" sz="2400" dirty="0">
                <a:latin typeface="Arial Narrow" panose="020B0606020202030204" pitchFamily="34" charset="0"/>
                <a:cs typeface="Times New Roman" panose="02020603050405020304" pitchFamily="18" charset="0"/>
              </a:rPr>
              <a:t>Цифровая трансформация работ по межгосударственной </a:t>
            </a:r>
            <a:r>
              <a:rPr lang="ru-RU" sz="2400" dirty="0">
                <a:latin typeface="Arial Narrow" panose="020B0606020202030204" pitchFamily="34" charset="0"/>
                <a:cs typeface="Times New Roman" panose="02020603050405020304" pitchFamily="18" charset="0"/>
              </a:rPr>
              <a:t>стандартизации</a:t>
            </a:r>
          </a:p>
          <a:p>
            <a:pPr marL="819150" indent="-457200">
              <a:lnSpc>
                <a:spcPct val="120000"/>
              </a:lnSpc>
              <a:spcAft>
                <a:spcPts val="3600"/>
              </a:spcAft>
              <a:buClr>
                <a:srgbClr val="FF0000"/>
              </a:buClr>
              <a:buFont typeface="+mj-lt"/>
              <a:buAutoNum type="arabicPeriod"/>
            </a:pPr>
            <a:r>
              <a:rPr lang="ru-RU" sz="2400" dirty="0">
                <a:latin typeface="Arial Narrow" panose="020B0606020202030204" pitchFamily="34" charset="0"/>
                <a:cs typeface="Times New Roman" panose="02020603050405020304" pitchFamily="18" charset="0"/>
              </a:rPr>
              <a:t>Наполнение электронных библиотек машиночитаемыми и </a:t>
            </a:r>
            <a:r>
              <a:rPr lang="ru-RU" sz="2400" dirty="0" err="1">
                <a:latin typeface="Arial Narrow" panose="020B0606020202030204" pitchFamily="34" charset="0"/>
                <a:cs typeface="Times New Roman" panose="02020603050405020304" pitchFamily="18" charset="0"/>
              </a:rPr>
              <a:t>машинопонимаемыми</a:t>
            </a:r>
            <a:r>
              <a:rPr lang="ru-RU" sz="2400" dirty="0">
                <a:latin typeface="Arial Narrow" panose="020B0606020202030204" pitchFamily="34" charset="0"/>
                <a:cs typeface="Times New Roman" panose="02020603050405020304" pitchFamily="18" charset="0"/>
              </a:rPr>
              <a:t> </a:t>
            </a:r>
            <a:r>
              <a:rPr lang="ru-RU" sz="2400" dirty="0">
                <a:latin typeface="Arial Narrow" panose="020B0606020202030204" pitchFamily="34" charset="0"/>
                <a:cs typeface="Times New Roman" panose="02020603050405020304" pitchFamily="18" charset="0"/>
              </a:rPr>
              <a:t>стандартами</a:t>
            </a:r>
          </a:p>
          <a:p>
            <a:pPr marL="819150" indent="-457200">
              <a:lnSpc>
                <a:spcPct val="120000"/>
              </a:lnSpc>
              <a:spcAft>
                <a:spcPts val="3600"/>
              </a:spcAft>
              <a:buClr>
                <a:srgbClr val="FF0000"/>
              </a:buClr>
              <a:buFont typeface="+mj-lt"/>
              <a:buAutoNum type="arabicPeriod"/>
            </a:pPr>
            <a:r>
              <a:rPr lang="ru-RU" sz="2400" dirty="0">
                <a:latin typeface="Arial Narrow" panose="020B0606020202030204" pitchFamily="34" charset="0"/>
                <a:cs typeface="Times New Roman" panose="02020603050405020304" pitchFamily="18" charset="0"/>
              </a:rPr>
              <a:t>Установление определяющей роли МТК в планировании и разработке межгосударственных </a:t>
            </a:r>
            <a:r>
              <a:rPr lang="ru-RU" sz="2400" dirty="0">
                <a:latin typeface="Arial Narrow" panose="020B0606020202030204" pitchFamily="34" charset="0"/>
                <a:cs typeface="Times New Roman" panose="02020603050405020304" pitchFamily="18" charset="0"/>
              </a:rPr>
              <a:t>стандартов</a:t>
            </a:r>
          </a:p>
          <a:p>
            <a:pPr marL="819150" indent="-457200">
              <a:lnSpc>
                <a:spcPct val="120000"/>
              </a:lnSpc>
              <a:spcAft>
                <a:spcPts val="3600"/>
              </a:spcAft>
              <a:buClr>
                <a:srgbClr val="FF0000"/>
              </a:buClr>
              <a:buFont typeface="+mj-lt"/>
              <a:buAutoNum type="arabicPeriod"/>
            </a:pPr>
            <a:r>
              <a:rPr lang="ru-RU" sz="2400" dirty="0">
                <a:latin typeface="Arial Narrow" panose="020B0606020202030204" pitchFamily="34" charset="0"/>
                <a:cs typeface="Times New Roman" panose="02020603050405020304" pitchFamily="18" charset="0"/>
              </a:rPr>
              <a:t>Закрепление секретариатов МТК и фонда соответствующих межгосударственных стандартов за секретариатами национальных технических комитетов для формирования программы работ по межгосударственной стандартизации, разработки и экспертизы проектов межгосударственных стандартов</a:t>
            </a:r>
          </a:p>
          <a:p>
            <a:pPr marL="819150" indent="-457200">
              <a:lnSpc>
                <a:spcPct val="120000"/>
              </a:lnSpc>
              <a:spcAft>
                <a:spcPts val="3600"/>
              </a:spcAft>
              <a:buClr>
                <a:srgbClr val="FF0000"/>
              </a:buClr>
              <a:buFont typeface="+mj-lt"/>
              <a:buAutoNum type="arabicPeriod"/>
            </a:pPr>
            <a:r>
              <a:rPr lang="ru-RU" sz="2400" dirty="0">
                <a:latin typeface="Arial Narrow" panose="020B0606020202030204" pitchFamily="34" charset="0"/>
                <a:cs typeface="Times New Roman" panose="02020603050405020304" pitchFamily="18" charset="0"/>
              </a:rPr>
              <a:t>Создание и обеспечение функционирования единого механизма мониторинга применения и актуальности межгосударственных стандартов с последующей отменой/пересмотром устаревших и неактуальных стандартов</a:t>
            </a:r>
          </a:p>
        </p:txBody>
      </p:sp>
      <p:sp>
        <p:nvSpPr>
          <p:cNvPr id="4" name="Прямоугольник 3">
            <a:extLst>
              <a:ext uri="{FF2B5EF4-FFF2-40B4-BE49-F238E27FC236}">
                <a16:creationId xmlns:a16="http://schemas.microsoft.com/office/drawing/2014/main" id="{575B25E5-B143-4EDE-94A1-A4D1C328551B}"/>
              </a:ext>
            </a:extLst>
          </p:cNvPr>
          <p:cNvSpPr/>
          <p:nvPr/>
        </p:nvSpPr>
        <p:spPr>
          <a:xfrm>
            <a:off x="2233636" y="1363437"/>
            <a:ext cx="21473018" cy="801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4400" b="1" dirty="0" smtClean="0">
                <a:solidFill>
                  <a:schemeClr val="tx1"/>
                </a:solidFill>
                <a:latin typeface="Arial Narrow" panose="020B0606020202030204" pitchFamily="34" charset="0"/>
                <a:cs typeface="Times New Roman" panose="02020603050405020304" pitchFamily="18" charset="0"/>
              </a:rPr>
              <a:t>Стратегические </a:t>
            </a:r>
            <a:r>
              <a:rPr lang="ru-RU" sz="4400" b="1" dirty="0">
                <a:solidFill>
                  <a:schemeClr val="tx1"/>
                </a:solidFill>
                <a:latin typeface="Arial Narrow" panose="020B0606020202030204" pitchFamily="34" charset="0"/>
                <a:cs typeface="Times New Roman" panose="02020603050405020304" pitchFamily="18" charset="0"/>
              </a:rPr>
              <a:t>цели в области стандартизации</a:t>
            </a:r>
          </a:p>
        </p:txBody>
      </p:sp>
      <p:pic>
        <p:nvPicPr>
          <p:cNvPr id="8" name="Picture 5" descr="D:\MegaZAG\(TRABAJO)\GRT TRABAJO\__EMF__\4\Icon_PP_4_1-605.emf">
            <a:extLst>
              <a:ext uri="{FF2B5EF4-FFF2-40B4-BE49-F238E27FC236}">
                <a16:creationId xmlns:a16="http://schemas.microsoft.com/office/drawing/2014/main" id="{EC7042EF-B242-479E-8897-C8EF4906F62B}"/>
              </a:ext>
            </a:extLst>
          </p:cNvPr>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66901" y="2741363"/>
            <a:ext cx="733470" cy="940666"/>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AB4BFB8A-0BF6-6644-BDA1-B3152DAC25B8}"/>
              </a:ext>
            </a:extLst>
          </p:cNvPr>
          <p:cNvSpPr txBox="1"/>
          <p:nvPr/>
        </p:nvSpPr>
        <p:spPr>
          <a:xfrm>
            <a:off x="1676400" y="12665206"/>
            <a:ext cx="5770995" cy="307777"/>
          </a:xfrm>
          <a:prstGeom prst="rect">
            <a:avLst/>
          </a:prstGeom>
          <a:noFill/>
        </p:spPr>
        <p:txBody>
          <a:bodyPr wrap="square" lIns="0" tIns="0" rIns="0" bIns="0" rtlCol="0">
            <a:spAutoFit/>
          </a:bodyPr>
          <a:lstStyle/>
          <a:p>
            <a:pPr algn="l">
              <a:lnSpc>
                <a:spcPct val="100000"/>
              </a:lnSpc>
              <a:spcAft>
                <a:spcPts val="3000"/>
              </a:spcAft>
            </a:pPr>
            <a:r>
              <a:rPr lang="en-US" sz="2000" b="0" err="1">
                <a:solidFill>
                  <a:srgbClr val="FF0000"/>
                </a:solidFill>
                <a:latin typeface="Arial Narrow" panose="020B0606020202030204" pitchFamily="34" charset="0"/>
                <a:cs typeface="Arial" panose="020B0604020202020204" pitchFamily="34" charset="0"/>
              </a:rPr>
              <a:t>grtconsulting.ru</a:t>
            </a:r>
            <a:endParaRPr lang="en-US" sz="2000" b="0">
              <a:solidFill>
                <a:srgbClr val="FF0000"/>
              </a:solidFill>
              <a:latin typeface="Arial Narrow" panose="020B0606020202030204" pitchFamily="34" charset="0"/>
              <a:cs typeface="Arial" panose="020B0604020202020204" pitchFamily="34" charset="0"/>
            </a:endParaRPr>
          </a:p>
        </p:txBody>
      </p:sp>
      <p:pic>
        <p:nvPicPr>
          <p:cNvPr id="11" name="Picture 3">
            <a:extLst>
              <a:ext uri="{FF2B5EF4-FFF2-40B4-BE49-F238E27FC236}">
                <a16:creationId xmlns:a16="http://schemas.microsoft.com/office/drawing/2014/main" id="{0E7F1A66-AA06-034D-BE3F-FD7D8E3312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516292" y="496476"/>
            <a:ext cx="1929232" cy="1158903"/>
          </a:xfrm>
          <a:prstGeom prst="rect">
            <a:avLst/>
          </a:prstGeom>
        </p:spPr>
      </p:pic>
      <p:sp>
        <p:nvSpPr>
          <p:cNvPr id="5" name="TextBox 4"/>
          <p:cNvSpPr txBox="1"/>
          <p:nvPr/>
        </p:nvSpPr>
        <p:spPr>
          <a:xfrm>
            <a:off x="616226" y="6579704"/>
            <a:ext cx="695739" cy="584775"/>
          </a:xfrm>
          <a:prstGeom prst="rect">
            <a:avLst/>
          </a:prstGeom>
          <a:noFill/>
        </p:spPr>
        <p:txBody>
          <a:bodyPr wrap="square" rtlCol="0">
            <a:spAutoFit/>
          </a:bodyPr>
          <a:lstStyle/>
          <a:p>
            <a:r>
              <a:rPr lang="ru-RU" sz="3200" dirty="0" smtClean="0">
                <a:solidFill>
                  <a:schemeClr val="bg1">
                    <a:lumMod val="85000"/>
                  </a:schemeClr>
                </a:solidFill>
                <a:latin typeface="Arial Narrow" panose="020B0606020202030204" pitchFamily="34" charset="0"/>
              </a:rPr>
              <a:t>3</a:t>
            </a:r>
            <a:endParaRPr lang="ru-RU" sz="3200" dirty="0">
              <a:solidFill>
                <a:schemeClr val="bg1">
                  <a:lumMod val="85000"/>
                </a:schemeClr>
              </a:solidFill>
              <a:latin typeface="Arial Narrow" panose="020B0606020202030204" pitchFamily="34" charset="0"/>
            </a:endParaRPr>
          </a:p>
        </p:txBody>
      </p:sp>
    </p:spTree>
    <p:extLst>
      <p:ext uri="{BB962C8B-B14F-4D97-AF65-F5344CB8AC3E}">
        <p14:creationId xmlns:p14="http://schemas.microsoft.com/office/powerpoint/2010/main" val="47475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27292" y="1025367"/>
            <a:ext cx="18104155" cy="1477328"/>
          </a:xfrm>
          <a:prstGeom prst="rect">
            <a:avLst/>
          </a:prstGeom>
          <a:noFill/>
        </p:spPr>
        <p:txBody>
          <a:bodyPr wrap="square" lIns="0" tIns="0" rIns="0" bIns="0" rtlCol="0">
            <a:spAutoFit/>
          </a:bodyPr>
          <a:lstStyle/>
          <a:p>
            <a:r>
              <a:rPr lang="ru-RU" sz="4800">
                <a:solidFill>
                  <a:schemeClr val="accent1"/>
                </a:solidFill>
                <a:latin typeface="Arial" panose="020B0604020202020204" pitchFamily="34" charset="0"/>
                <a:cs typeface="Arial" panose="020B0604020202020204" pitchFamily="34" charset="0"/>
              </a:rPr>
              <a:t>Анализ систем технического регулирования и стандартизации</a:t>
            </a:r>
            <a:r>
              <a:rPr lang="ru-RU" sz="4800" smtClean="0">
                <a:solidFill>
                  <a:schemeClr val="accent1"/>
                </a:solidFill>
                <a:latin typeface="Arial" panose="020B0604020202020204" pitchFamily="34" charset="0"/>
                <a:cs typeface="Arial" panose="020B0604020202020204" pitchFamily="34" charset="0"/>
              </a:rPr>
              <a:t/>
            </a:r>
            <a:br>
              <a:rPr lang="ru-RU" sz="4800" smtClean="0">
                <a:solidFill>
                  <a:schemeClr val="accent1"/>
                </a:solidFill>
                <a:latin typeface="Arial" panose="020B0604020202020204" pitchFamily="34" charset="0"/>
                <a:cs typeface="Arial" panose="020B0604020202020204" pitchFamily="34" charset="0"/>
              </a:rPr>
            </a:br>
            <a:r>
              <a:rPr lang="ru-RU" sz="4800" smtClean="0">
                <a:solidFill>
                  <a:schemeClr val="accent1"/>
                </a:solidFill>
                <a:latin typeface="Arial" panose="020B0604020202020204" pitchFamily="34" charset="0"/>
                <a:cs typeface="Arial" panose="020B0604020202020204" pitchFamily="34" charset="0"/>
              </a:rPr>
              <a:t>Республики Армения</a:t>
            </a:r>
            <a:endParaRPr lang="en-US" sz="480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Объект 2"/>
          <p:cNvSpPr txBox="1">
            <a:spLocks/>
          </p:cNvSpPr>
          <p:nvPr/>
        </p:nvSpPr>
        <p:spPr>
          <a:xfrm>
            <a:off x="8994371" y="3079579"/>
            <a:ext cx="14364394" cy="9788523"/>
          </a:xfrm>
          <a:prstGeom prst="rect">
            <a:avLst/>
          </a:prstGeom>
        </p:spPr>
        <p:txBody>
          <a:bodyPr>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200" dirty="0" smtClean="0">
                <a:latin typeface="Arial Narrow" panose="020B0606020202030204" pitchFamily="34" charset="0"/>
                <a:cs typeface="Arial" pitchFamily="34" charset="0"/>
              </a:rPr>
              <a:t>В апреле 2023 года проведен опрос и анкетирование представителей </a:t>
            </a:r>
            <a:r>
              <a:rPr lang="ru-RU" sz="3200" b="1" dirty="0" smtClean="0">
                <a:latin typeface="Arial Narrow" panose="020B0606020202030204" pitchFamily="34" charset="0"/>
                <a:cs typeface="Arial" pitchFamily="34" charset="0"/>
              </a:rPr>
              <a:t>Национального </a:t>
            </a:r>
            <a:r>
              <a:rPr lang="ru-RU" sz="3200" b="1" dirty="0">
                <a:latin typeface="Arial Narrow" panose="020B0606020202030204" pitchFamily="34" charset="0"/>
                <a:cs typeface="Arial" pitchFamily="34" charset="0"/>
              </a:rPr>
              <a:t>органа по стандартизации и метрологии Республики </a:t>
            </a:r>
            <a:r>
              <a:rPr lang="ru-RU" sz="3200" b="1" dirty="0" smtClean="0">
                <a:latin typeface="Arial Narrow" panose="020B0606020202030204" pitchFamily="34" charset="0"/>
                <a:cs typeface="Arial" pitchFamily="34" charset="0"/>
              </a:rPr>
              <a:t>Армения</a:t>
            </a:r>
            <a:r>
              <a:rPr lang="ru-RU" sz="3200" dirty="0" smtClean="0">
                <a:latin typeface="Arial Narrow" panose="020B0606020202030204" pitchFamily="34" charset="0"/>
                <a:cs typeface="Arial" pitchFamily="34" charset="0"/>
              </a:rPr>
              <a:t>.</a:t>
            </a:r>
          </a:p>
          <a:p>
            <a:pPr marL="0" indent="0">
              <a:buNone/>
            </a:pPr>
            <a:endParaRPr lang="ru-RU" sz="3200" dirty="0">
              <a:latin typeface="Arial Narrow" panose="020B0606020202030204" pitchFamily="34" charset="0"/>
              <a:cs typeface="Arial" pitchFamily="34" charset="0"/>
            </a:endParaRPr>
          </a:p>
          <a:p>
            <a:pPr marL="0" indent="0">
              <a:buNone/>
            </a:pPr>
            <a:r>
              <a:rPr lang="ru-RU" sz="3200" dirty="0" smtClean="0">
                <a:latin typeface="Arial Narrow" panose="020B0606020202030204" pitchFamily="34" charset="0"/>
                <a:cs typeface="Arial" pitchFamily="34" charset="0"/>
              </a:rPr>
              <a:t>Анализ </a:t>
            </a:r>
            <a:r>
              <a:rPr lang="ru-RU" sz="3200" dirty="0">
                <a:latin typeface="Arial Narrow" panose="020B0606020202030204" pitchFamily="34" charset="0"/>
                <a:cs typeface="Arial" pitchFamily="34" charset="0"/>
              </a:rPr>
              <a:t>действующих документов стратегического планирования и смежных нормативных правовых </a:t>
            </a:r>
            <a:r>
              <a:rPr lang="ru-RU" sz="3200" dirty="0" smtClean="0">
                <a:latin typeface="Arial Narrow" panose="020B0606020202030204" pitchFamily="34" charset="0"/>
                <a:cs typeface="Arial" pitchFamily="34" charset="0"/>
              </a:rPr>
              <a:t>актов произведен по следующему массиву документов:</a:t>
            </a:r>
          </a:p>
          <a:p>
            <a:pPr>
              <a:buClr>
                <a:srgbClr val="FF0000"/>
              </a:buClr>
              <a:buFont typeface="Wingdings" panose="05000000000000000000" pitchFamily="2" charset="2"/>
              <a:buChar char="§"/>
            </a:pPr>
            <a:r>
              <a:rPr lang="ru-RU" sz="3200" dirty="0">
                <a:latin typeface="Arial Narrow" panose="020B0606020202030204" pitchFamily="34" charset="0"/>
                <a:cs typeface="Arial" pitchFamily="34" charset="0"/>
              </a:rPr>
              <a:t>Стратегия реформирования инфраструктуры качества Республики Армения», утвержденная Постановлением Правительства РА от 16 декабря 2010 г. № 1693-Н;</a:t>
            </a:r>
          </a:p>
          <a:p>
            <a:pPr>
              <a:buClr>
                <a:srgbClr val="FF0000"/>
              </a:buClr>
              <a:buFont typeface="Wingdings" panose="05000000000000000000" pitchFamily="2" charset="2"/>
              <a:buChar char="§"/>
            </a:pPr>
            <a:r>
              <a:rPr lang="ru-RU" sz="3200" dirty="0">
                <a:latin typeface="Arial Narrow" panose="020B0606020202030204" pitchFamily="34" charset="0"/>
                <a:cs typeface="Arial" pitchFamily="34" charset="0"/>
              </a:rPr>
              <a:t>Стратегия экспортно-ориентированной индустриальной политики, одобренная Правительством Республики Армения </a:t>
            </a:r>
            <a:r>
              <a:rPr lang="ru-RU" sz="3200" dirty="0" smtClean="0">
                <a:latin typeface="Arial Narrow" panose="020B0606020202030204" pitchFamily="34" charset="0"/>
                <a:cs typeface="Arial" pitchFamily="34" charset="0"/>
              </a:rPr>
              <a:t>от 15 </a:t>
            </a:r>
            <a:r>
              <a:rPr lang="ru-RU" sz="3200" dirty="0">
                <a:latin typeface="Arial Narrow" panose="020B0606020202030204" pitchFamily="34" charset="0"/>
                <a:cs typeface="Arial" pitchFamily="34" charset="0"/>
              </a:rPr>
              <a:t>декабря 2011 года;</a:t>
            </a:r>
          </a:p>
          <a:p>
            <a:pPr>
              <a:buClr>
                <a:srgbClr val="FF0000"/>
              </a:buClr>
              <a:buFont typeface="Wingdings" panose="05000000000000000000" pitchFamily="2" charset="2"/>
              <a:buChar char="§"/>
            </a:pPr>
            <a:r>
              <a:rPr lang="ru-RU" sz="3200" dirty="0">
                <a:latin typeface="Arial Narrow" panose="020B0606020202030204" pitchFamily="34" charset="0"/>
                <a:cs typeface="Arial" pitchFamily="34" charset="0"/>
              </a:rPr>
              <a:t>Закон Республики Армения от 12 декабря 2014 г. № </a:t>
            </a:r>
            <a:r>
              <a:rPr lang="ru-RU" sz="3200" dirty="0" smtClean="0">
                <a:latin typeface="Arial Narrow" panose="020B0606020202030204" pitchFamily="34" charset="0"/>
                <a:cs typeface="Arial" pitchFamily="34" charset="0"/>
              </a:rPr>
              <a:t>ЗР-184 «О промышленной политике» принятый Национальным Собранием Республики Армения 19 ноября 2014 года;</a:t>
            </a:r>
          </a:p>
          <a:p>
            <a:pPr>
              <a:buClr>
                <a:srgbClr val="FF0000"/>
              </a:buClr>
              <a:buFont typeface="Wingdings" panose="05000000000000000000" pitchFamily="2" charset="2"/>
              <a:buChar char="§"/>
            </a:pPr>
            <a:r>
              <a:rPr lang="ru-RU" sz="3200" dirty="0" smtClean="0">
                <a:latin typeface="Arial Narrow" panose="020B0606020202030204" pitchFamily="34" charset="0"/>
                <a:cs typeface="Arial" pitchFamily="34" charset="0"/>
              </a:rPr>
              <a:t>Стратегия </a:t>
            </a:r>
            <a:r>
              <a:rPr lang="ru-RU" sz="3200" dirty="0">
                <a:latin typeface="Arial Narrow" panose="020B0606020202030204" pitchFamily="34" charset="0"/>
                <a:cs typeface="Arial" pitchFamily="34" charset="0"/>
              </a:rPr>
              <a:t>развития Армении на период 2014–2025 годы, утвержденная Постановлением Правительства Республики Армения 27 марта 2014 г. № 442-N</a:t>
            </a:r>
            <a:r>
              <a:rPr lang="ru-RU" sz="3200" dirty="0" smtClean="0">
                <a:latin typeface="Arial Narrow" panose="020B0606020202030204" pitchFamily="34" charset="0"/>
                <a:cs typeface="Arial" pitchFamily="34" charset="0"/>
              </a:rPr>
              <a:t>.</a:t>
            </a:r>
            <a:endParaRPr lang="ru-RU" sz="3200" dirty="0">
              <a:latin typeface="Arial Narrow" panose="020B0606020202030204" pitchFamily="34" charset="0"/>
              <a:cs typeface="Arial" pitchFamily="34" charset="0"/>
            </a:endParaRPr>
          </a:p>
        </p:txBody>
      </p:sp>
      <p:pic>
        <p:nvPicPr>
          <p:cNvPr id="3074" name="Picture 2" descr="Flag of Armenia.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7292" y="3079579"/>
            <a:ext cx="5299364" cy="26496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05456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60791" y="1086922"/>
            <a:ext cx="18104155" cy="1354217"/>
          </a:xfrm>
          <a:prstGeom prst="rect">
            <a:avLst/>
          </a:prstGeom>
          <a:noFill/>
        </p:spPr>
        <p:txBody>
          <a:bodyPr wrap="square" lIns="0" tIns="0" rIns="0" bIns="0" rtlCol="0">
            <a:spAutoFit/>
          </a:bodyPr>
          <a:lstStyle/>
          <a:p>
            <a:r>
              <a:rPr lang="ru-RU" sz="4400" dirty="0" smtClean="0">
                <a:solidFill>
                  <a:schemeClr val="accent1"/>
                </a:solidFill>
                <a:latin typeface="Arial" panose="020B0604020202020204" pitchFamily="34" charset="0"/>
                <a:cs typeface="Arial" panose="020B0604020202020204" pitchFamily="34" charset="0"/>
              </a:rPr>
              <a:t>Ключевые моменты, выявленные при анализе систем технического регулирования и стандартизации Республики Армения (1/2)</a:t>
            </a:r>
            <a:endParaRPr lang="en-US" sz="44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Объект 2"/>
          <p:cNvSpPr txBox="1">
            <a:spLocks/>
          </p:cNvSpPr>
          <p:nvPr/>
        </p:nvSpPr>
        <p:spPr>
          <a:xfrm>
            <a:off x="1674814" y="3079580"/>
            <a:ext cx="10711150" cy="9638894"/>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000" dirty="0" smtClean="0">
                <a:solidFill>
                  <a:srgbClr val="FF0000"/>
                </a:solidFill>
                <a:latin typeface="Arial Narrow" panose="020B0606020202030204" pitchFamily="34" charset="0"/>
                <a:cs typeface="Arial" pitchFamily="34" charset="0"/>
              </a:rPr>
              <a:t>Общее</a:t>
            </a:r>
          </a:p>
          <a:p>
            <a:pPr marL="0" indent="0">
              <a:buNone/>
            </a:pPr>
            <a:r>
              <a:rPr lang="ru-RU" sz="3000" dirty="0" smtClean="0">
                <a:latin typeface="Arial Narrow" panose="020B0606020202030204" pitchFamily="34" charset="0"/>
                <a:cs typeface="Arial" pitchFamily="34" charset="0"/>
              </a:rPr>
              <a:t>На </a:t>
            </a:r>
            <a:r>
              <a:rPr lang="ru-RU" sz="3000" dirty="0">
                <a:latin typeface="Arial Narrow" panose="020B0606020202030204" pitchFamily="34" charset="0"/>
                <a:cs typeface="Arial" pitchFamily="34" charset="0"/>
              </a:rPr>
              <a:t>современном этапе развития Республики Армения </a:t>
            </a:r>
            <a:r>
              <a:rPr lang="ru-RU" sz="3000" b="1" dirty="0">
                <a:latin typeface="Arial Narrow" panose="020B0606020202030204" pitchFamily="34" charset="0"/>
                <a:cs typeface="Arial" pitchFamily="34" charset="0"/>
              </a:rPr>
              <a:t>вопросы по развитию систем технического регулирования и стандартизации не является приоритетными и актуальными</a:t>
            </a:r>
            <a:r>
              <a:rPr lang="ru-RU" sz="3000" dirty="0">
                <a:latin typeface="Arial Narrow" panose="020B0606020202030204" pitchFamily="34" charset="0"/>
                <a:cs typeface="Arial" pitchFamily="34" charset="0"/>
              </a:rPr>
              <a:t>, о чем говорит отсутствие соответствующих приоритетов в документах стратегического планирования</a:t>
            </a:r>
            <a:r>
              <a:rPr lang="ru-RU" sz="3000" dirty="0" smtClean="0">
                <a:latin typeface="Arial Narrow" panose="020B0606020202030204" pitchFamily="34" charset="0"/>
                <a:cs typeface="Arial" pitchFamily="34" charset="0"/>
              </a:rPr>
              <a:t>.</a:t>
            </a:r>
          </a:p>
          <a:p>
            <a:pPr marL="0" indent="0">
              <a:buNone/>
            </a:pPr>
            <a:r>
              <a:rPr lang="ru-RU" sz="3000" dirty="0">
                <a:latin typeface="Arial Narrow" panose="020B0606020202030204" pitchFamily="34" charset="0"/>
                <a:cs typeface="Arial" pitchFamily="34" charset="0"/>
              </a:rPr>
              <a:t>Системы стандартизации и технического регулирования рассматриваются как составные элементы </a:t>
            </a:r>
            <a:r>
              <a:rPr lang="ru-RU" sz="3000" b="1" dirty="0">
                <a:latin typeface="Arial Narrow" panose="020B0606020202030204" pitchFamily="34" charset="0"/>
                <a:cs typeface="Arial" pitchFamily="34" charset="0"/>
              </a:rPr>
              <a:t>национальной инфраструктуры качества</a:t>
            </a:r>
            <a:r>
              <a:rPr lang="ru-RU" sz="3000" dirty="0" smtClean="0">
                <a:latin typeface="Arial Narrow" panose="020B0606020202030204" pitchFamily="34" charset="0"/>
                <a:cs typeface="Arial" pitchFamily="34" charset="0"/>
              </a:rPr>
              <a:t>.</a:t>
            </a:r>
            <a:endParaRPr lang="ru-RU" sz="3000" dirty="0">
              <a:latin typeface="Arial Narrow" panose="020B0606020202030204" pitchFamily="34" charset="0"/>
              <a:cs typeface="Arial" pitchFamily="34" charset="0"/>
            </a:endParaRPr>
          </a:p>
        </p:txBody>
      </p:sp>
      <p:sp>
        <p:nvSpPr>
          <p:cNvPr id="8" name="Объект 2"/>
          <p:cNvSpPr txBox="1">
            <a:spLocks/>
          </p:cNvSpPr>
          <p:nvPr/>
        </p:nvSpPr>
        <p:spPr>
          <a:xfrm>
            <a:off x="12700261" y="3079580"/>
            <a:ext cx="10711150" cy="9638894"/>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000" dirty="0">
                <a:solidFill>
                  <a:srgbClr val="FF0000"/>
                </a:solidFill>
                <a:latin typeface="Arial Narrow" panose="020B0606020202030204" pitchFamily="34" charset="0"/>
                <a:cs typeface="Arial" pitchFamily="34" charset="0"/>
              </a:rPr>
              <a:t>Техническое регулирование</a:t>
            </a:r>
          </a:p>
          <a:p>
            <a:pPr marL="0" indent="0">
              <a:buNone/>
            </a:pPr>
            <a:r>
              <a:rPr lang="ru-RU" sz="3000" dirty="0">
                <a:latin typeface="Arial Narrow" panose="020B0606020202030204" pitchFamily="34" charset="0"/>
                <a:cs typeface="Arial" pitchFamily="34" charset="0"/>
              </a:rPr>
              <a:t>Развитие системы технического регулирования в стране идет по пути </a:t>
            </a:r>
            <a:r>
              <a:rPr lang="ru-RU" sz="3000" b="1" dirty="0">
                <a:latin typeface="Arial Narrow" panose="020B0606020202030204" pitchFamily="34" charset="0"/>
                <a:cs typeface="Arial" pitchFamily="34" charset="0"/>
              </a:rPr>
              <a:t>усиления государственного контроля и надзора</a:t>
            </a:r>
            <a:r>
              <a:rPr lang="ru-RU" sz="3000" dirty="0">
                <a:latin typeface="Arial Narrow" panose="020B0606020202030204" pitchFamily="34" charset="0"/>
                <a:cs typeface="Arial" pitchFamily="34" charset="0"/>
              </a:rPr>
              <a:t>, о чем говорит бессистемная проверка научно-технического уровня в совокупности с актуальным запросом на разработку и принятие технических регламентов. </a:t>
            </a:r>
          </a:p>
          <a:p>
            <a:pPr marL="0" indent="0">
              <a:buNone/>
            </a:pPr>
            <a:r>
              <a:rPr lang="ru-RU" sz="3000" dirty="0">
                <a:latin typeface="Arial Narrow" panose="020B0606020202030204" pitchFamily="34" charset="0"/>
                <a:cs typeface="Arial" pitchFamily="34" charset="0"/>
              </a:rPr>
              <a:t>В Республике Армения </a:t>
            </a:r>
            <a:r>
              <a:rPr lang="ru-RU" sz="3000" b="1" dirty="0">
                <a:latin typeface="Arial Narrow" panose="020B0606020202030204" pitchFamily="34" charset="0"/>
                <a:cs typeface="Arial" pitchFamily="34" charset="0"/>
              </a:rPr>
              <a:t>отсутствует практика разработки систем добровольной сертификации </a:t>
            </a:r>
            <a:r>
              <a:rPr lang="ru-RU" sz="3000" dirty="0">
                <a:latin typeface="Arial Narrow" panose="020B0606020202030204" pitchFamily="34" charset="0"/>
                <a:cs typeface="Arial" pitchFamily="34" charset="0"/>
              </a:rPr>
              <a:t>продукции, работ, услуг в связи с очень низким уровнем востребованности со стороны бизнеса услуг по добровольной сертификации.</a:t>
            </a:r>
          </a:p>
          <a:p>
            <a:pPr marL="0" indent="0">
              <a:buNone/>
            </a:pPr>
            <a:r>
              <a:rPr lang="ru-RU" sz="3000" dirty="0">
                <a:solidFill>
                  <a:srgbClr val="FF0000"/>
                </a:solidFill>
                <a:latin typeface="Arial Narrow" panose="020B0606020202030204" pitchFamily="34" charset="0"/>
                <a:cs typeface="Arial" pitchFamily="34" charset="0"/>
              </a:rPr>
              <a:t>Антикризисное управление</a:t>
            </a:r>
          </a:p>
          <a:p>
            <a:pPr marL="0" indent="0">
              <a:buNone/>
            </a:pPr>
            <a:r>
              <a:rPr lang="ru-RU" sz="3000" b="1" dirty="0">
                <a:latin typeface="Arial Narrow" panose="020B0606020202030204" pitchFamily="34" charset="0"/>
                <a:cs typeface="Arial" pitchFamily="34" charset="0"/>
              </a:rPr>
              <a:t>Антикризисные меры </a:t>
            </a:r>
            <a:r>
              <a:rPr lang="ru-RU" sz="3000" dirty="0">
                <a:latin typeface="Arial Narrow" panose="020B0606020202030204" pitchFamily="34" charset="0"/>
                <a:cs typeface="Arial" pitchFamily="34" charset="0"/>
              </a:rPr>
              <a:t>в Республике Армения реализуются </a:t>
            </a:r>
            <a:r>
              <a:rPr lang="ru-RU" sz="3000" b="1" dirty="0">
                <a:latin typeface="Arial Narrow" panose="020B0606020202030204" pitchFamily="34" charset="0"/>
                <a:cs typeface="Arial" pitchFamily="34" charset="0"/>
              </a:rPr>
              <a:t>исключительно в рамках борьбы с последствиями пандемии </a:t>
            </a:r>
            <a:r>
              <a:rPr lang="ru-RU" sz="3000" b="1" dirty="0" err="1">
                <a:latin typeface="Arial Narrow" panose="020B0606020202030204" pitchFamily="34" charset="0"/>
                <a:cs typeface="Arial" pitchFamily="34" charset="0"/>
              </a:rPr>
              <a:t>коронавируса</a:t>
            </a:r>
            <a:r>
              <a:rPr lang="ru-RU" sz="3000" b="1" dirty="0">
                <a:latin typeface="Arial Narrow" panose="020B0606020202030204" pitchFamily="34" charset="0"/>
                <a:cs typeface="Arial" pitchFamily="34" charset="0"/>
              </a:rPr>
              <a:t>.</a:t>
            </a:r>
            <a:endParaRPr lang="ru-RU" sz="3000" dirty="0">
              <a:latin typeface="Arial Narrow" panose="020B0606020202030204" pitchFamily="34" charset="0"/>
              <a:cs typeface="Arial" pitchFamily="34" charset="0"/>
            </a:endParaRPr>
          </a:p>
        </p:txBody>
      </p:sp>
    </p:spTree>
    <p:extLst>
      <p:ext uri="{BB962C8B-B14F-4D97-AF65-F5344CB8AC3E}">
        <p14:creationId xmlns:p14="http://schemas.microsoft.com/office/powerpoint/2010/main" val="490746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60791" y="1086922"/>
            <a:ext cx="18104155" cy="1354217"/>
          </a:xfrm>
          <a:prstGeom prst="rect">
            <a:avLst/>
          </a:prstGeom>
          <a:noFill/>
        </p:spPr>
        <p:txBody>
          <a:bodyPr wrap="square" lIns="0" tIns="0" rIns="0" bIns="0" rtlCol="0">
            <a:spAutoFit/>
          </a:bodyPr>
          <a:lstStyle/>
          <a:p>
            <a:r>
              <a:rPr lang="ru-RU" sz="4400" dirty="0" smtClean="0">
                <a:solidFill>
                  <a:schemeClr val="accent1"/>
                </a:solidFill>
                <a:latin typeface="Arial" panose="020B0604020202020204" pitchFamily="34" charset="0"/>
                <a:cs typeface="Arial" panose="020B0604020202020204" pitchFamily="34" charset="0"/>
              </a:rPr>
              <a:t>Ключевые моменты, выявленные при анализе систем технического регулирования и стандартизации Республики Армения (2/2)</a:t>
            </a:r>
            <a:endParaRPr lang="en-US" sz="44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Объект 2"/>
          <p:cNvSpPr txBox="1">
            <a:spLocks/>
          </p:cNvSpPr>
          <p:nvPr/>
        </p:nvSpPr>
        <p:spPr>
          <a:xfrm>
            <a:off x="12718474" y="3079578"/>
            <a:ext cx="10711150" cy="9788523"/>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endParaRPr lang="ru-RU" sz="3200" b="1" dirty="0" smtClean="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3200" dirty="0" smtClean="0">
                <a:latin typeface="Arial Narrow" panose="020B0606020202030204" pitchFamily="34" charset="0"/>
                <a:cs typeface="Arial" pitchFamily="34" charset="0"/>
              </a:rPr>
              <a:t>Отмечается </a:t>
            </a:r>
            <a:r>
              <a:rPr lang="ru-RU" sz="3200" b="1" dirty="0" smtClean="0">
                <a:latin typeface="Arial Narrow" panose="020B0606020202030204" pitchFamily="34" charset="0"/>
                <a:cs typeface="Arial" pitchFamily="34" charset="0"/>
              </a:rPr>
              <a:t>нехватка экспертов </a:t>
            </a:r>
            <a:r>
              <a:rPr lang="ru-RU" sz="3200" dirty="0" smtClean="0">
                <a:latin typeface="Arial Narrow" panose="020B0606020202030204" pitchFamily="34" charset="0"/>
                <a:cs typeface="Arial" pitchFamily="34" charset="0"/>
              </a:rPr>
              <a:t>в области технического регулирования.</a:t>
            </a:r>
            <a:endParaRPr lang="ru-RU" sz="32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3200" dirty="0">
                <a:latin typeface="Arial Narrow" panose="020B0606020202030204" pitchFamily="34" charset="0"/>
                <a:cs typeface="Arial" pitchFamily="34" charset="0"/>
              </a:rPr>
              <a:t>Основным направлением развития системы технического регулирования респонденты называют </a:t>
            </a:r>
            <a:r>
              <a:rPr lang="ru-RU" sz="3200" b="1" dirty="0" err="1">
                <a:latin typeface="Arial Narrow" panose="020B0606020202030204" pitchFamily="34" charset="0"/>
                <a:cs typeface="Arial" pitchFamily="34" charset="0"/>
              </a:rPr>
              <a:t>цифровизацию</a:t>
            </a:r>
            <a:r>
              <a:rPr lang="ru-RU" sz="3200" b="1" dirty="0">
                <a:latin typeface="Arial Narrow" panose="020B0606020202030204" pitchFamily="34" charset="0"/>
                <a:cs typeface="Arial" pitchFamily="34" charset="0"/>
              </a:rPr>
              <a:t> </a:t>
            </a:r>
            <a:r>
              <a:rPr lang="ru-RU" sz="3200" b="1" dirty="0" smtClean="0">
                <a:latin typeface="Arial Narrow" panose="020B0606020202030204" pitchFamily="34" charset="0"/>
                <a:cs typeface="Arial" pitchFamily="34" charset="0"/>
              </a:rPr>
              <a:t>технического регулирования.</a:t>
            </a:r>
          </a:p>
          <a:p>
            <a:pPr>
              <a:lnSpc>
                <a:spcPct val="70000"/>
              </a:lnSpc>
              <a:buClr>
                <a:srgbClr val="FF0000"/>
              </a:buClr>
              <a:buFont typeface="Wingdings" panose="05000000000000000000" pitchFamily="2" charset="2"/>
              <a:buChar char="§"/>
            </a:pPr>
            <a:r>
              <a:rPr lang="ru-RU" sz="3200" dirty="0" smtClean="0">
                <a:latin typeface="Arial Narrow" panose="020B0606020202030204" pitchFamily="34" charset="0"/>
                <a:cs typeface="Arial" pitchFamily="34" charset="0"/>
              </a:rPr>
              <a:t>Основным </a:t>
            </a:r>
            <a:r>
              <a:rPr lang="ru-RU" sz="3200" dirty="0">
                <a:latin typeface="Arial Narrow" panose="020B0606020202030204" pitchFamily="34" charset="0"/>
                <a:cs typeface="Arial" pitchFamily="34" charset="0"/>
              </a:rPr>
              <a:t>направлением развития системы стандартизации респонденты называют </a:t>
            </a:r>
            <a:r>
              <a:rPr lang="ru-RU" sz="3200" b="1" dirty="0">
                <a:latin typeface="Arial Narrow" panose="020B0606020202030204" pitchFamily="34" charset="0"/>
                <a:cs typeface="Arial" pitchFamily="34" charset="0"/>
              </a:rPr>
              <a:t>реализацию стратегии МГС до 2030 г</a:t>
            </a:r>
            <a:r>
              <a:rPr lang="ru-RU" sz="3600" b="1" dirty="0" smtClean="0">
                <a:latin typeface="Arial Narrow" panose="020B0606020202030204" pitchFamily="34" charset="0"/>
                <a:cs typeface="Arial" pitchFamily="34" charset="0"/>
              </a:rPr>
              <a:t>.</a:t>
            </a:r>
          </a:p>
          <a:p>
            <a:pPr>
              <a:lnSpc>
                <a:spcPct val="70000"/>
              </a:lnSpc>
              <a:buClr>
                <a:srgbClr val="FF0000"/>
              </a:buClr>
              <a:buFont typeface="Wingdings" panose="05000000000000000000" pitchFamily="2" charset="2"/>
              <a:buChar char="§"/>
            </a:pPr>
            <a:endParaRPr lang="ru-RU" sz="3600" b="1" dirty="0">
              <a:latin typeface="Arial Narrow" panose="020B0606020202030204" pitchFamily="34" charset="0"/>
              <a:cs typeface="Arial" pitchFamily="34" charset="0"/>
            </a:endParaRPr>
          </a:p>
        </p:txBody>
      </p:sp>
      <p:sp>
        <p:nvSpPr>
          <p:cNvPr id="7" name="Объект 2"/>
          <p:cNvSpPr txBox="1">
            <a:spLocks/>
          </p:cNvSpPr>
          <p:nvPr/>
        </p:nvSpPr>
        <p:spPr>
          <a:xfrm>
            <a:off x="1674813" y="3079577"/>
            <a:ext cx="10711150" cy="9788523"/>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200" dirty="0">
                <a:solidFill>
                  <a:srgbClr val="FF0000"/>
                </a:solidFill>
                <a:latin typeface="Arial Narrow" panose="020B0606020202030204" pitchFamily="34" charset="0"/>
                <a:cs typeface="Arial" pitchFamily="34" charset="0"/>
              </a:rPr>
              <a:t>Согласно проведенному анкетированию:</a:t>
            </a:r>
          </a:p>
          <a:p>
            <a:pPr>
              <a:lnSpc>
                <a:spcPct val="70000"/>
              </a:lnSpc>
              <a:buClr>
                <a:srgbClr val="FF0000"/>
              </a:buClr>
              <a:buFont typeface="Wingdings" panose="05000000000000000000" pitchFamily="2" charset="2"/>
              <a:buChar char="§"/>
            </a:pPr>
            <a:r>
              <a:rPr lang="ru-RU" sz="3200" dirty="0" smtClean="0">
                <a:latin typeface="Arial Narrow" panose="020B0606020202030204" pitchFamily="34" charset="0"/>
                <a:cs typeface="Arial" pitchFamily="34" charset="0"/>
              </a:rPr>
              <a:t>Наиболее </a:t>
            </a:r>
            <a:r>
              <a:rPr lang="ru-RU" sz="3200" dirty="0">
                <a:latin typeface="Arial Narrow" panose="020B0606020202030204" pitchFamily="34" charset="0"/>
                <a:cs typeface="Arial" pitchFamily="34" charset="0"/>
              </a:rPr>
              <a:t>приоритетным направлением в работах по техническому регулированию является </a:t>
            </a:r>
            <a:r>
              <a:rPr lang="ru-RU" sz="3200" b="1" dirty="0">
                <a:latin typeface="Arial Narrow" panose="020B0606020202030204" pitchFamily="34" charset="0"/>
                <a:cs typeface="Arial" pitchFamily="34" charset="0"/>
              </a:rPr>
              <a:t>уточнение процедуры ускоренного принятия изменений к ТР, перечням стандартов</a:t>
            </a:r>
            <a:r>
              <a:rPr lang="ru-RU" sz="3200" dirty="0">
                <a:latin typeface="Arial Narrow" panose="020B0606020202030204" pitchFamily="34" charset="0"/>
                <a:cs typeface="Arial" pitchFamily="34" charset="0"/>
              </a:rPr>
              <a:t>, а также </a:t>
            </a:r>
            <a:r>
              <a:rPr lang="ru-RU" sz="3200" b="1" dirty="0">
                <a:latin typeface="Arial Narrow" panose="020B0606020202030204" pitchFamily="34" charset="0"/>
                <a:cs typeface="Arial" pitchFamily="34" charset="0"/>
              </a:rPr>
              <a:t>ускорение принятия технических регламентов на алкогольную и </a:t>
            </a:r>
            <a:r>
              <a:rPr lang="ru-RU" sz="3200" b="1" dirty="0" err="1">
                <a:latin typeface="Arial Narrow" panose="020B0606020202030204" pitchFamily="34" charset="0"/>
                <a:cs typeface="Arial" pitchFamily="34" charset="0"/>
              </a:rPr>
              <a:t>никотиносодержащую</a:t>
            </a:r>
            <a:r>
              <a:rPr lang="ru-RU" sz="3200" b="1" dirty="0">
                <a:latin typeface="Arial Narrow" panose="020B0606020202030204" pitchFamily="34" charset="0"/>
                <a:cs typeface="Arial" pitchFamily="34" charset="0"/>
              </a:rPr>
              <a:t> продукцию</a:t>
            </a:r>
            <a:r>
              <a:rPr lang="ru-RU" sz="3200" dirty="0">
                <a:latin typeface="Arial Narrow" panose="020B0606020202030204" pitchFamily="34" charset="0"/>
                <a:cs typeface="Arial" pitchFamily="34" charset="0"/>
              </a:rPr>
              <a:t>.</a:t>
            </a:r>
          </a:p>
          <a:p>
            <a:pPr>
              <a:lnSpc>
                <a:spcPct val="70000"/>
              </a:lnSpc>
              <a:buClr>
                <a:srgbClr val="FF0000"/>
              </a:buClr>
              <a:buFont typeface="Wingdings" panose="05000000000000000000" pitchFamily="2" charset="2"/>
              <a:buChar char="§"/>
            </a:pPr>
            <a:r>
              <a:rPr lang="ru-RU" sz="3200" dirty="0">
                <a:latin typeface="Arial Narrow" panose="020B0606020202030204" pitchFamily="34" charset="0"/>
                <a:cs typeface="Arial" pitchFamily="34" charset="0"/>
              </a:rPr>
              <a:t>Приоритетным направлением в работах по стандартизации является </a:t>
            </a:r>
            <a:r>
              <a:rPr lang="ru-RU" sz="3200" b="1" dirty="0">
                <a:latin typeface="Arial Narrow" panose="020B0606020202030204" pitchFamily="34" charset="0"/>
                <a:cs typeface="Arial" pitchFamily="34" charset="0"/>
              </a:rPr>
              <a:t>обеспечение безопасности товаров/работ и услуг.</a:t>
            </a:r>
            <a:r>
              <a:rPr lang="ru-RU" sz="3200" dirty="0">
                <a:latin typeface="Arial Narrow" panose="020B0606020202030204" pitchFamily="34" charset="0"/>
                <a:cs typeface="Arial" pitchFamily="34" charset="0"/>
              </a:rPr>
              <a:t> </a:t>
            </a:r>
          </a:p>
          <a:p>
            <a:pPr>
              <a:lnSpc>
                <a:spcPct val="70000"/>
              </a:lnSpc>
              <a:buClr>
                <a:srgbClr val="FF0000"/>
              </a:buClr>
              <a:buFont typeface="Wingdings" panose="05000000000000000000" pitchFamily="2" charset="2"/>
              <a:buChar char="§"/>
            </a:pPr>
            <a:r>
              <a:rPr lang="ru-RU" sz="3200" dirty="0">
                <a:latin typeface="Arial Narrow" panose="020B0606020202030204" pitchFamily="34" charset="0"/>
                <a:cs typeface="Arial" pitchFamily="34" charset="0"/>
              </a:rPr>
              <a:t>Достаточный уровень государственного контроля за выполнением требований технических регламентов в Республике Армения установлен </a:t>
            </a:r>
            <a:r>
              <a:rPr lang="ru-RU" sz="3200" b="1" dirty="0">
                <a:latin typeface="Arial Narrow" panose="020B0606020202030204" pitchFamily="34" charset="0"/>
                <a:cs typeface="Arial" pitchFamily="34" charset="0"/>
              </a:rPr>
              <a:t>только за пищевой </a:t>
            </a:r>
            <a:r>
              <a:rPr lang="ru-RU" sz="3200" b="1" dirty="0" smtClean="0">
                <a:latin typeface="Arial Narrow" panose="020B0606020202030204" pitchFamily="34" charset="0"/>
                <a:cs typeface="Arial" pitchFamily="34" charset="0"/>
              </a:rPr>
              <a:t>продукцией.</a:t>
            </a:r>
          </a:p>
          <a:p>
            <a:pPr>
              <a:lnSpc>
                <a:spcPct val="70000"/>
              </a:lnSpc>
              <a:buClr>
                <a:srgbClr val="FF0000"/>
              </a:buClr>
              <a:buFont typeface="Wingdings" panose="05000000000000000000" pitchFamily="2" charset="2"/>
              <a:buChar char="§"/>
            </a:pPr>
            <a:endParaRPr lang="ru-RU" sz="3600" b="1" dirty="0">
              <a:latin typeface="Arial Narrow" panose="020B0606020202030204" pitchFamily="34" charset="0"/>
              <a:cs typeface="Arial" pitchFamily="34" charset="0"/>
            </a:endParaRPr>
          </a:p>
        </p:txBody>
      </p:sp>
    </p:spTree>
    <p:extLst>
      <p:ext uri="{BB962C8B-B14F-4D97-AF65-F5344CB8AC3E}">
        <p14:creationId xmlns:p14="http://schemas.microsoft.com/office/powerpoint/2010/main" val="25326818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Объект 2"/>
          <p:cNvSpPr txBox="1">
            <a:spLocks/>
          </p:cNvSpPr>
          <p:nvPr/>
        </p:nvSpPr>
        <p:spPr>
          <a:xfrm>
            <a:off x="8794865" y="3079579"/>
            <a:ext cx="14630401" cy="10121032"/>
          </a:xfrm>
          <a:prstGeom prst="rect">
            <a:avLst/>
          </a:prstGeom>
        </p:spPr>
        <p:txBody>
          <a:bodyPr>
            <a:normAutofit fontScale="92500" lnSpcReduction="20000"/>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600" dirty="0">
                <a:latin typeface="Arial Narrow" panose="020B0606020202030204" pitchFamily="34" charset="0"/>
                <a:cs typeface="Arial" pitchFamily="34" charset="0"/>
              </a:rPr>
              <a:t>В апреле 2023 года проведен </a:t>
            </a:r>
            <a:r>
              <a:rPr lang="ru-RU" sz="3600" dirty="0" smtClean="0">
                <a:latin typeface="Arial Narrow" panose="020B0606020202030204" pitchFamily="34" charset="0"/>
                <a:cs typeface="Arial" pitchFamily="34" charset="0"/>
              </a:rPr>
              <a:t>анкетирование </a:t>
            </a:r>
            <a:r>
              <a:rPr lang="ru-RU" sz="3600" dirty="0">
                <a:latin typeface="Arial Narrow" panose="020B0606020202030204" pitchFamily="34" charset="0"/>
                <a:cs typeface="Arial" pitchFamily="34" charset="0"/>
              </a:rPr>
              <a:t>представителей Научно-производственного республиканского унитарного предприятия </a:t>
            </a:r>
            <a:r>
              <a:rPr lang="ru-RU" sz="3600" b="1" dirty="0">
                <a:latin typeface="Arial Narrow" panose="020B0606020202030204" pitchFamily="34" charset="0"/>
                <a:cs typeface="Arial" pitchFamily="34" charset="0"/>
              </a:rPr>
              <a:t>«Белорусский государственный институт стандартизации и сертификации</a:t>
            </a:r>
            <a:r>
              <a:rPr lang="ru-RU" sz="3600" b="1" dirty="0" smtClean="0">
                <a:latin typeface="Arial Narrow" panose="020B0606020202030204" pitchFamily="34" charset="0"/>
                <a:cs typeface="Arial" pitchFamily="34" charset="0"/>
              </a:rPr>
              <a:t>» (</a:t>
            </a:r>
            <a:r>
              <a:rPr lang="ru-RU" sz="3600" b="1" dirty="0" err="1" smtClean="0">
                <a:latin typeface="Arial Narrow" panose="020B0606020202030204" pitchFamily="34" charset="0"/>
                <a:cs typeface="Arial" pitchFamily="34" charset="0"/>
              </a:rPr>
              <a:t>БелГИСС</a:t>
            </a:r>
            <a:r>
              <a:rPr lang="ru-RU" sz="3600" b="1" dirty="0" smtClean="0">
                <a:latin typeface="Arial Narrow" panose="020B0606020202030204" pitchFamily="34" charset="0"/>
                <a:cs typeface="Arial" pitchFamily="34" charset="0"/>
              </a:rPr>
              <a:t>). </a:t>
            </a:r>
          </a:p>
          <a:p>
            <a:pPr marL="0" indent="0">
              <a:buNone/>
            </a:pPr>
            <a:endParaRPr lang="ru-RU" sz="3600" b="1" dirty="0" smtClean="0">
              <a:latin typeface="Arial Narrow" panose="020B0606020202030204" pitchFamily="34" charset="0"/>
              <a:cs typeface="Arial" pitchFamily="34" charset="0"/>
            </a:endParaRPr>
          </a:p>
          <a:p>
            <a:pPr marL="0" indent="0">
              <a:buNone/>
            </a:pPr>
            <a:r>
              <a:rPr lang="ru-RU" sz="3600" dirty="0" smtClean="0">
                <a:latin typeface="Arial Narrow" panose="020B0606020202030204" pitchFamily="34" charset="0"/>
                <a:cs typeface="Arial" pitchFamily="34" charset="0"/>
              </a:rPr>
              <a:t>Анализ </a:t>
            </a:r>
            <a:r>
              <a:rPr lang="ru-RU" sz="3600" dirty="0">
                <a:latin typeface="Arial Narrow" panose="020B0606020202030204" pitchFamily="34" charset="0"/>
                <a:cs typeface="Arial" pitchFamily="34" charset="0"/>
              </a:rPr>
              <a:t>действующих документов стратегического планирования и смежных нормативных правовых актов произведен по следующему массиву документов:</a:t>
            </a:r>
          </a:p>
          <a:p>
            <a:pPr>
              <a:buClr>
                <a:srgbClr val="FF0000"/>
              </a:buClr>
              <a:buFont typeface="Wingdings" panose="05000000000000000000" pitchFamily="2" charset="2"/>
              <a:buChar char="§"/>
            </a:pPr>
            <a:r>
              <a:rPr lang="ru-RU" sz="3100" dirty="0" smtClean="0">
                <a:latin typeface="Arial Narrow" panose="020B0606020202030204" pitchFamily="34" charset="0"/>
                <a:cs typeface="Arial" pitchFamily="34" charset="0"/>
              </a:rPr>
              <a:t>Программа </a:t>
            </a:r>
            <a:r>
              <a:rPr lang="ru-RU" sz="3100" dirty="0">
                <a:latin typeface="Arial Narrow" panose="020B0606020202030204" pitchFamily="34" charset="0"/>
                <a:cs typeface="Arial" pitchFamily="34" charset="0"/>
              </a:rPr>
              <a:t>социально-экономического развития Республики Беларусь на 2021–2025 годы (Указ Президента Республики Беларусь </a:t>
            </a:r>
            <a:r>
              <a:rPr lang="ru-RU" sz="3100" dirty="0" smtClean="0">
                <a:latin typeface="Arial Narrow" panose="020B0606020202030204" pitchFamily="34" charset="0"/>
                <a:cs typeface="Arial" pitchFamily="34" charset="0"/>
              </a:rPr>
              <a:t>от </a:t>
            </a:r>
            <a:r>
              <a:rPr lang="ru-RU" sz="3100" dirty="0">
                <a:latin typeface="Arial Narrow" panose="020B0606020202030204" pitchFamily="34" charset="0"/>
                <a:cs typeface="Arial" pitchFamily="34" charset="0"/>
              </a:rPr>
              <a:t>29 июля 2021 г. № 292);</a:t>
            </a:r>
          </a:p>
          <a:p>
            <a:pPr>
              <a:buClr>
                <a:srgbClr val="FF0000"/>
              </a:buClr>
              <a:buFont typeface="Wingdings" panose="05000000000000000000" pitchFamily="2" charset="2"/>
              <a:buChar char="§"/>
            </a:pPr>
            <a:r>
              <a:rPr lang="ru-RU" sz="3100" dirty="0" smtClean="0">
                <a:latin typeface="Arial Narrow" panose="020B0606020202030204" pitchFamily="34" charset="0"/>
                <a:cs typeface="Arial" pitchFamily="34" charset="0"/>
              </a:rPr>
              <a:t>Программа </a:t>
            </a:r>
            <a:r>
              <a:rPr lang="ru-RU" sz="3100" dirty="0">
                <a:latin typeface="Arial Narrow" panose="020B0606020202030204" pitchFamily="34" charset="0"/>
                <a:cs typeface="Arial" pitchFamily="34" charset="0"/>
              </a:rPr>
              <a:t>«Качество 2021–2025», утвержденная Постановление Совета Министров Республики Беларусь от 24 декабря 2020 г. № 758;</a:t>
            </a:r>
          </a:p>
          <a:p>
            <a:pPr>
              <a:buClr>
                <a:srgbClr val="FF0000"/>
              </a:buClr>
              <a:buFont typeface="Wingdings" panose="05000000000000000000" pitchFamily="2" charset="2"/>
              <a:buChar char="§"/>
            </a:pPr>
            <a:r>
              <a:rPr lang="ru-RU" sz="3100" dirty="0" smtClean="0">
                <a:latin typeface="Arial Narrow" panose="020B0606020202030204" pitchFamily="34" charset="0"/>
                <a:cs typeface="Arial" pitchFamily="34" charset="0"/>
              </a:rPr>
              <a:t>Стратегия </a:t>
            </a:r>
            <a:r>
              <a:rPr lang="ru-RU" sz="3100" dirty="0">
                <a:latin typeface="Arial Narrow" panose="020B0606020202030204" pitchFamily="34" charset="0"/>
                <a:cs typeface="Arial" pitchFamily="34" charset="0"/>
              </a:rPr>
              <a:t>развития стандартизации Республики Беларусь на период до 2030 года, утвержденная Председателем Госстандарта 16 сентября 2019 г. и Дополнения в Стратегию, утвержденные Председателем Госстандарта 11 октября 2022 г.;</a:t>
            </a:r>
          </a:p>
          <a:p>
            <a:pPr>
              <a:buClr>
                <a:srgbClr val="FF0000"/>
              </a:buClr>
              <a:buFont typeface="Wingdings" panose="05000000000000000000" pitchFamily="2" charset="2"/>
              <a:buChar char="§"/>
            </a:pPr>
            <a:r>
              <a:rPr lang="ru-RU" sz="3100" dirty="0" smtClean="0">
                <a:latin typeface="Arial Narrow" panose="020B0606020202030204" pitchFamily="34" charset="0"/>
                <a:cs typeface="Arial" pitchFamily="34" charset="0"/>
              </a:rPr>
              <a:t>План </a:t>
            </a:r>
            <a:r>
              <a:rPr lang="ru-RU" sz="3100" dirty="0">
                <a:latin typeface="Arial Narrow" panose="020B0606020202030204" pitchFamily="34" charset="0"/>
                <a:cs typeface="Arial" pitchFamily="34" charset="0"/>
              </a:rPr>
              <a:t>мероприятий по реализации Дополнения в стратегию развития стандартизации Республики Беларусь на период до 2030 года, утвержденного Председателем Госстандарта 11 октября 2022 г. на 2023 год;</a:t>
            </a:r>
          </a:p>
          <a:p>
            <a:pPr>
              <a:buClr>
                <a:srgbClr val="FF0000"/>
              </a:buClr>
              <a:buFont typeface="Wingdings" panose="05000000000000000000" pitchFamily="2" charset="2"/>
              <a:buChar char="§"/>
            </a:pPr>
            <a:r>
              <a:rPr lang="ru-RU" sz="3100" dirty="0" smtClean="0">
                <a:latin typeface="Arial Narrow" panose="020B0606020202030204" pitchFamily="34" charset="0"/>
                <a:cs typeface="Arial" pitchFamily="34" charset="0"/>
              </a:rPr>
              <a:t>Закон </a:t>
            </a:r>
            <a:r>
              <a:rPr lang="ru-RU" sz="3100" dirty="0">
                <a:latin typeface="Arial Narrow" panose="020B0606020202030204" pitchFamily="34" charset="0"/>
                <a:cs typeface="Arial" pitchFamily="34" charset="0"/>
              </a:rPr>
              <a:t>Республики Беларусь от 5 января 2016 г. № 354-З </a:t>
            </a:r>
            <a:r>
              <a:rPr lang="ru-RU" sz="3100" dirty="0" smtClean="0">
                <a:latin typeface="Arial Narrow" panose="020B0606020202030204" pitchFamily="34" charset="0"/>
                <a:cs typeface="Arial" pitchFamily="34" charset="0"/>
              </a:rPr>
              <a:t>«</a:t>
            </a:r>
            <a:r>
              <a:rPr lang="ru-RU" sz="3100" dirty="0">
                <a:latin typeface="Arial Narrow" panose="020B0606020202030204" pitchFamily="34" charset="0"/>
                <a:cs typeface="Arial" pitchFamily="34" charset="0"/>
              </a:rPr>
              <a:t>О промышленной безопасности»;</a:t>
            </a:r>
          </a:p>
          <a:p>
            <a:pPr>
              <a:buClr>
                <a:srgbClr val="FF0000"/>
              </a:buClr>
              <a:buFont typeface="Wingdings" panose="05000000000000000000" pitchFamily="2" charset="2"/>
              <a:buChar char="§"/>
            </a:pPr>
            <a:r>
              <a:rPr lang="ru-RU" sz="3100" dirty="0" smtClean="0">
                <a:latin typeface="Arial Narrow" panose="020B0606020202030204" pitchFamily="34" charset="0"/>
                <a:cs typeface="Arial" pitchFamily="34" charset="0"/>
              </a:rPr>
              <a:t>Директива </a:t>
            </a:r>
            <a:r>
              <a:rPr lang="ru-RU" sz="3100" dirty="0">
                <a:latin typeface="Arial Narrow" panose="020B0606020202030204" pitchFamily="34" charset="0"/>
                <a:cs typeface="Arial" pitchFamily="34" charset="0"/>
              </a:rPr>
              <a:t>Президента Республики Беларусь </a:t>
            </a:r>
            <a:r>
              <a:rPr lang="ru-RU" sz="3100" dirty="0" smtClean="0">
                <a:latin typeface="Arial Narrow" panose="020B0606020202030204" pitchFamily="34" charset="0"/>
                <a:cs typeface="Arial" pitchFamily="34" charset="0"/>
              </a:rPr>
              <a:t> от </a:t>
            </a:r>
            <a:r>
              <a:rPr lang="ru-RU" sz="3100" dirty="0">
                <a:latin typeface="Arial Narrow" panose="020B0606020202030204" pitchFamily="34" charset="0"/>
                <a:cs typeface="Arial" pitchFamily="34" charset="0"/>
              </a:rPr>
              <a:t>14 июня 2007 г.№ 3 (с изменениями и дополнениями</a:t>
            </a:r>
            <a:r>
              <a:rPr lang="ru-RU" sz="3100" dirty="0" smtClean="0">
                <a:latin typeface="Arial Narrow" panose="020B0606020202030204" pitchFamily="34" charset="0"/>
                <a:cs typeface="Arial" pitchFamily="34" charset="0"/>
              </a:rPr>
              <a:t>) «О </a:t>
            </a:r>
            <a:r>
              <a:rPr lang="ru-RU" sz="3100" dirty="0">
                <a:latin typeface="Arial Narrow" panose="020B0606020202030204" pitchFamily="34" charset="0"/>
                <a:cs typeface="Arial" pitchFamily="34" charset="0"/>
              </a:rPr>
              <a:t>приоритетных направлениях укрепления экономической безопасности </a:t>
            </a:r>
            <a:r>
              <a:rPr lang="ru-RU" sz="3100" dirty="0" smtClean="0">
                <a:latin typeface="Arial Narrow" panose="020B0606020202030204" pitchFamily="34" charset="0"/>
                <a:cs typeface="Arial" pitchFamily="34" charset="0"/>
              </a:rPr>
              <a:t>государства»;</a:t>
            </a:r>
            <a:endParaRPr lang="ru-RU" sz="3100" dirty="0">
              <a:latin typeface="Arial Narrow" panose="020B0606020202030204" pitchFamily="34" charset="0"/>
              <a:cs typeface="Arial" pitchFamily="34" charset="0"/>
            </a:endParaRPr>
          </a:p>
          <a:p>
            <a:pPr>
              <a:buClr>
                <a:srgbClr val="FF0000"/>
              </a:buClr>
              <a:buFont typeface="Wingdings" panose="05000000000000000000" pitchFamily="2" charset="2"/>
              <a:buChar char="§"/>
            </a:pPr>
            <a:r>
              <a:rPr lang="ru-RU" sz="3100" dirty="0" smtClean="0">
                <a:latin typeface="Arial Narrow" panose="020B0606020202030204" pitchFamily="34" charset="0"/>
                <a:cs typeface="Arial" pitchFamily="34" charset="0"/>
              </a:rPr>
              <a:t>Государственная программа </a:t>
            </a:r>
            <a:r>
              <a:rPr lang="ru-RU" sz="3100" dirty="0">
                <a:latin typeface="Arial Narrow" panose="020B0606020202030204" pitchFamily="34" charset="0"/>
                <a:cs typeface="Arial" pitchFamily="34" charset="0"/>
              </a:rPr>
              <a:t>инновационного развития Республики Беларусь на 2021-2025 годы (Указ Президента Республики Беларусь от 15 сентября 2021 г. № 348</a:t>
            </a:r>
            <a:r>
              <a:rPr lang="ru-RU" sz="3100" dirty="0" smtClean="0">
                <a:latin typeface="Arial Narrow" panose="020B0606020202030204" pitchFamily="34" charset="0"/>
                <a:cs typeface="Arial" pitchFamily="34" charset="0"/>
              </a:rPr>
              <a:t>).</a:t>
            </a:r>
            <a:endParaRPr lang="ru-RU" sz="3100" dirty="0">
              <a:latin typeface="Arial Narrow" panose="020B0606020202030204" pitchFamily="34" charset="0"/>
              <a:cs typeface="Arial" pitchFamily="34" charset="0"/>
            </a:endParaRPr>
          </a:p>
        </p:txBody>
      </p:sp>
      <p:sp>
        <p:nvSpPr>
          <p:cNvPr id="6" name="TextBox 5"/>
          <p:cNvSpPr txBox="1"/>
          <p:nvPr/>
        </p:nvSpPr>
        <p:spPr>
          <a:xfrm>
            <a:off x="2827292" y="1025367"/>
            <a:ext cx="18104155" cy="1477328"/>
          </a:xfrm>
          <a:prstGeom prst="rect">
            <a:avLst/>
          </a:prstGeom>
          <a:noFill/>
        </p:spPr>
        <p:txBody>
          <a:bodyPr wrap="square" lIns="0" tIns="0" rIns="0" bIns="0" rtlCol="0">
            <a:spAutoFit/>
          </a:bodyPr>
          <a:lstStyle/>
          <a:p>
            <a:r>
              <a:rPr lang="ru-RU" sz="4800">
                <a:solidFill>
                  <a:schemeClr val="accent1"/>
                </a:solidFill>
                <a:latin typeface="Arial" panose="020B0604020202020204" pitchFamily="34" charset="0"/>
                <a:cs typeface="Arial" panose="020B0604020202020204" pitchFamily="34" charset="0"/>
              </a:rPr>
              <a:t>Анализ систем технического регулирования и стандартизации</a:t>
            </a:r>
            <a:r>
              <a:rPr lang="ru-RU" sz="4800" smtClean="0">
                <a:solidFill>
                  <a:schemeClr val="accent1"/>
                </a:solidFill>
                <a:latin typeface="Arial" panose="020B0604020202020204" pitchFamily="34" charset="0"/>
                <a:cs typeface="Arial" panose="020B0604020202020204" pitchFamily="34" charset="0"/>
              </a:rPr>
              <a:t/>
            </a:r>
            <a:br>
              <a:rPr lang="ru-RU" sz="4800" smtClean="0">
                <a:solidFill>
                  <a:schemeClr val="accent1"/>
                </a:solidFill>
                <a:latin typeface="Arial" panose="020B0604020202020204" pitchFamily="34" charset="0"/>
                <a:cs typeface="Arial" panose="020B0604020202020204" pitchFamily="34" charset="0"/>
              </a:rPr>
            </a:br>
            <a:r>
              <a:rPr lang="ru-RU" sz="4800" smtClean="0">
                <a:solidFill>
                  <a:schemeClr val="accent1"/>
                </a:solidFill>
                <a:latin typeface="Arial" panose="020B0604020202020204" pitchFamily="34" charset="0"/>
                <a:cs typeface="Arial" panose="020B0604020202020204" pitchFamily="34" charset="0"/>
              </a:rPr>
              <a:t>Республики Беларусь</a:t>
            </a:r>
            <a:endParaRPr lang="en-US" sz="4800">
              <a:solidFill>
                <a:schemeClr val="accent1"/>
              </a:solidFill>
              <a:latin typeface="Arial" panose="020B0604020202020204" pitchFamily="34" charset="0"/>
              <a:cs typeface="Arial" panose="020B0604020202020204" pitchFamily="34" charset="0"/>
            </a:endParaRPr>
          </a:p>
        </p:txBody>
      </p:sp>
      <p:pic>
        <p:nvPicPr>
          <p:cNvPr id="5122" name="Picture 2" descr="Flag of Belarus.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7292" y="3079579"/>
            <a:ext cx="5036548" cy="25182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14543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60791" y="1086922"/>
            <a:ext cx="18104155" cy="1354217"/>
          </a:xfrm>
          <a:prstGeom prst="rect">
            <a:avLst/>
          </a:prstGeom>
          <a:noFill/>
        </p:spPr>
        <p:txBody>
          <a:bodyPr wrap="square" lIns="0" tIns="0" rIns="0" bIns="0" rtlCol="0">
            <a:spAutoFit/>
          </a:bodyPr>
          <a:lstStyle/>
          <a:p>
            <a:r>
              <a:rPr lang="ru-RU" sz="4400" dirty="0" smtClean="0">
                <a:solidFill>
                  <a:schemeClr val="accent1"/>
                </a:solidFill>
                <a:latin typeface="Arial" panose="020B0604020202020204" pitchFamily="34" charset="0"/>
                <a:cs typeface="Arial" panose="020B0604020202020204" pitchFamily="34" charset="0"/>
              </a:rPr>
              <a:t>Ключевые моменты, выявленные при анализе систем технического регулирования и стандартизации Республики Беларусь (1/2)</a:t>
            </a:r>
            <a:endParaRPr lang="en-US" sz="44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Объект 2"/>
          <p:cNvSpPr txBox="1">
            <a:spLocks/>
          </p:cNvSpPr>
          <p:nvPr/>
        </p:nvSpPr>
        <p:spPr>
          <a:xfrm>
            <a:off x="1674814" y="3079580"/>
            <a:ext cx="10295513" cy="9638894"/>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000" dirty="0" smtClean="0">
                <a:solidFill>
                  <a:srgbClr val="FF0000"/>
                </a:solidFill>
                <a:latin typeface="Arial Narrow" panose="020B0606020202030204" pitchFamily="34" charset="0"/>
                <a:cs typeface="Arial" pitchFamily="34" charset="0"/>
              </a:rPr>
              <a:t>Общее</a:t>
            </a:r>
          </a:p>
          <a:p>
            <a:pPr marL="0" indent="0">
              <a:buNone/>
            </a:pPr>
            <a:r>
              <a:rPr lang="ru-RU" sz="3000" dirty="0">
                <a:latin typeface="Arial Narrow" panose="020B0606020202030204" pitchFamily="34" charset="0"/>
                <a:cs typeface="Arial" pitchFamily="34" charset="0"/>
              </a:rPr>
              <a:t>В Республике Беларусь техническому регулированию и стандартизации отводится </a:t>
            </a:r>
            <a:r>
              <a:rPr lang="ru-RU" sz="3000" b="1" dirty="0">
                <a:latin typeface="Arial Narrow" panose="020B0606020202030204" pitchFamily="34" charset="0"/>
                <a:cs typeface="Arial" pitchFamily="34" charset="0"/>
              </a:rPr>
              <a:t>высокая роль </a:t>
            </a:r>
            <a:r>
              <a:rPr lang="ru-RU" sz="3000" dirty="0">
                <a:latin typeface="Arial Narrow" panose="020B0606020202030204" pitchFamily="34" charset="0"/>
                <a:cs typeface="Arial" pitchFamily="34" charset="0"/>
              </a:rPr>
              <a:t>в реализации государственной промышленно-экономической политики.</a:t>
            </a:r>
          </a:p>
          <a:p>
            <a:pPr marL="0" indent="0">
              <a:buNone/>
            </a:pPr>
            <a:r>
              <a:rPr lang="ru-RU" sz="3000" dirty="0">
                <a:latin typeface="Arial Narrow" panose="020B0606020202030204" pitchFamily="34" charset="0"/>
                <a:cs typeface="Arial" pitchFamily="34" charset="0"/>
              </a:rPr>
              <a:t>В стране </a:t>
            </a:r>
            <a:r>
              <a:rPr lang="ru-RU" sz="3000" b="1" dirty="0">
                <a:latin typeface="Arial Narrow" panose="020B0606020202030204" pitchFamily="34" charset="0"/>
                <a:cs typeface="Arial" pitchFamily="34" charset="0"/>
              </a:rPr>
              <a:t>ведется системная работа по оценке научно-технического уровня</a:t>
            </a:r>
            <a:r>
              <a:rPr lang="ru-RU" sz="3000" dirty="0">
                <a:latin typeface="Arial Narrow" panose="020B0606020202030204" pitchFamily="34" charset="0"/>
                <a:cs typeface="Arial" pitchFamily="34" charset="0"/>
              </a:rPr>
              <a:t> стандартов и технических регламентов раз в пять лет, а в документах стратегического планирования установлены цели и мероприятия по актуализации действующего фонда стандартов и внедрения механизма проверки НТУ для технических условий, которые в течение пяти лет не были актуализированы.</a:t>
            </a:r>
          </a:p>
          <a:p>
            <a:pPr marL="0" indent="0">
              <a:buNone/>
            </a:pPr>
            <a:r>
              <a:rPr lang="ru-RU" sz="3000" dirty="0" smtClean="0">
                <a:solidFill>
                  <a:srgbClr val="FF0000"/>
                </a:solidFill>
                <a:latin typeface="Arial Narrow" panose="020B0606020202030204" pitchFamily="34" charset="0"/>
                <a:cs typeface="Arial" pitchFamily="34" charset="0"/>
              </a:rPr>
              <a:t>Техническое регулирование </a:t>
            </a:r>
          </a:p>
          <a:p>
            <a:pPr marL="0" indent="0">
              <a:buNone/>
            </a:pPr>
            <a:r>
              <a:rPr lang="ru-RU" sz="3000" dirty="0" smtClean="0">
                <a:latin typeface="Arial Narrow" panose="020B0606020202030204" pitchFamily="34" charset="0"/>
                <a:cs typeface="Arial" pitchFamily="34" charset="0"/>
              </a:rPr>
              <a:t>Система </a:t>
            </a:r>
            <a:r>
              <a:rPr lang="ru-RU" sz="3000" dirty="0">
                <a:latin typeface="Arial Narrow" panose="020B0606020202030204" pitchFamily="34" charset="0"/>
                <a:cs typeface="Arial" pitchFamily="34" charset="0"/>
              </a:rPr>
              <a:t>технического </a:t>
            </a:r>
            <a:r>
              <a:rPr lang="ru-RU" sz="3000" dirty="0" smtClean="0">
                <a:latin typeface="Arial Narrow" panose="020B0606020202030204" pitchFamily="34" charset="0"/>
                <a:cs typeface="Arial" pitchFamily="34" charset="0"/>
              </a:rPr>
              <a:t>регулирования Республики Беларусь </a:t>
            </a:r>
            <a:r>
              <a:rPr lang="ru-RU" sz="3000" b="1" dirty="0" smtClean="0">
                <a:latin typeface="Arial Narrow" panose="020B0606020202030204" pitchFamily="34" charset="0"/>
                <a:cs typeface="Arial" pitchFamily="34" charset="0"/>
              </a:rPr>
              <a:t>сбалансирована </a:t>
            </a:r>
            <a:r>
              <a:rPr lang="ru-RU" sz="3000" dirty="0">
                <a:latin typeface="Arial Narrow" panose="020B0606020202030204" pitchFamily="34" charset="0"/>
                <a:cs typeface="Arial" pitchFamily="34" charset="0"/>
              </a:rPr>
              <a:t>в части </a:t>
            </a:r>
            <a:r>
              <a:rPr lang="ru-RU" sz="3000" b="1" dirty="0">
                <a:latin typeface="Arial Narrow" panose="020B0606020202030204" pitchFamily="34" charset="0"/>
                <a:cs typeface="Arial" pitchFamily="34" charset="0"/>
              </a:rPr>
              <a:t>достаточного научно-технического оснащения</a:t>
            </a:r>
            <a:r>
              <a:rPr lang="ru-RU" sz="3000" dirty="0">
                <a:latin typeface="Arial Narrow" panose="020B0606020202030204" pitchFamily="34" charset="0"/>
                <a:cs typeface="Arial" pitchFamily="34" charset="0"/>
              </a:rPr>
              <a:t> работ по техническому регулированию и </a:t>
            </a:r>
            <a:r>
              <a:rPr lang="ru-RU" sz="3000" b="1" dirty="0">
                <a:latin typeface="Arial Narrow" panose="020B0606020202030204" pitchFamily="34" charset="0"/>
                <a:cs typeface="Arial" pitchFamily="34" charset="0"/>
              </a:rPr>
              <a:t>достаточного количества контрольно-надзорных мероприятий </a:t>
            </a:r>
            <a:r>
              <a:rPr lang="ru-RU" sz="3000" dirty="0">
                <a:latin typeface="Arial Narrow" panose="020B0606020202030204" pitchFamily="34" charset="0"/>
                <a:cs typeface="Arial" pitchFamily="34" charset="0"/>
              </a:rPr>
              <a:t>по обеспечению соблюдения требований технических </a:t>
            </a:r>
            <a:r>
              <a:rPr lang="ru-RU" sz="3000" dirty="0" smtClean="0">
                <a:latin typeface="Arial Narrow" panose="020B0606020202030204" pitchFamily="34" charset="0"/>
                <a:cs typeface="Arial" pitchFamily="34" charset="0"/>
              </a:rPr>
              <a:t>регламентов.</a:t>
            </a:r>
          </a:p>
          <a:p>
            <a:pPr marL="0" indent="0">
              <a:buNone/>
            </a:pPr>
            <a:endParaRPr lang="ru-RU" sz="3000" dirty="0">
              <a:latin typeface="Arial Narrow" panose="020B0606020202030204" pitchFamily="34" charset="0"/>
              <a:cs typeface="Arial" pitchFamily="34" charset="0"/>
            </a:endParaRPr>
          </a:p>
          <a:p>
            <a:pPr marL="0" indent="0">
              <a:buNone/>
            </a:pPr>
            <a:endParaRPr lang="ru-RU" sz="3000" dirty="0">
              <a:latin typeface="Arial Narrow" panose="020B0606020202030204" pitchFamily="34" charset="0"/>
              <a:cs typeface="Arial" pitchFamily="34" charset="0"/>
            </a:endParaRPr>
          </a:p>
        </p:txBody>
      </p:sp>
      <p:sp>
        <p:nvSpPr>
          <p:cNvPr id="8" name="Объект 2"/>
          <p:cNvSpPr txBox="1">
            <a:spLocks/>
          </p:cNvSpPr>
          <p:nvPr/>
        </p:nvSpPr>
        <p:spPr>
          <a:xfrm>
            <a:off x="13016145" y="2916097"/>
            <a:ext cx="10292742" cy="9638894"/>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000" dirty="0" smtClean="0">
                <a:solidFill>
                  <a:srgbClr val="FF0000"/>
                </a:solidFill>
                <a:latin typeface="Arial Narrow" panose="020B0606020202030204" pitchFamily="34" charset="0"/>
                <a:cs typeface="Arial" pitchFamily="34" charset="0"/>
              </a:rPr>
              <a:t>Стандартизация</a:t>
            </a:r>
          </a:p>
          <a:p>
            <a:pPr marL="0" indent="0">
              <a:buNone/>
            </a:pPr>
            <a:r>
              <a:rPr lang="ru-RU" sz="3000" dirty="0" smtClean="0">
                <a:latin typeface="Arial Narrow" panose="020B0606020202030204" pitchFamily="34" charset="0"/>
                <a:cs typeface="Arial" pitchFamily="34" charset="0"/>
              </a:rPr>
              <a:t>В </a:t>
            </a:r>
            <a:r>
              <a:rPr lang="ru-RU" sz="3000" dirty="0">
                <a:latin typeface="Arial Narrow" panose="020B0606020202030204" pitchFamily="34" charset="0"/>
                <a:cs typeface="Arial" pitchFamily="34" charset="0"/>
              </a:rPr>
              <a:t>документах стратегического планирования Республики Беларусь включены мероприятия по стандартизации и техническому регулированию как </a:t>
            </a:r>
            <a:r>
              <a:rPr lang="ru-RU" sz="3000" b="1" dirty="0">
                <a:latin typeface="Arial Narrow" panose="020B0606020202030204" pitchFamily="34" charset="0"/>
                <a:cs typeface="Arial" pitchFamily="34" charset="0"/>
              </a:rPr>
              <a:t>в формулировках «верхнего» уровня</a:t>
            </a:r>
            <a:r>
              <a:rPr lang="ru-RU" sz="3000" dirty="0">
                <a:latin typeface="Arial Narrow" panose="020B0606020202030204" pitchFamily="34" charset="0"/>
                <a:cs typeface="Arial" pitchFamily="34" charset="0"/>
              </a:rPr>
              <a:t>, так и в виде перечней </a:t>
            </a:r>
            <a:r>
              <a:rPr lang="ru-RU" sz="3000" b="1" dirty="0">
                <a:latin typeface="Arial Narrow" panose="020B0606020202030204" pitchFamily="34" charset="0"/>
                <a:cs typeface="Arial" pitchFamily="34" charset="0"/>
              </a:rPr>
              <a:t>конкретных </a:t>
            </a:r>
            <a:r>
              <a:rPr lang="ru-RU" sz="3000" b="1" dirty="0" smtClean="0">
                <a:latin typeface="Arial Narrow" panose="020B0606020202030204" pitchFamily="34" charset="0"/>
                <a:cs typeface="Arial" pitchFamily="34" charset="0"/>
              </a:rPr>
              <a:t>мероприятий и индикаторов к ним</a:t>
            </a:r>
            <a:r>
              <a:rPr lang="ru-RU" sz="3000" dirty="0" smtClean="0">
                <a:latin typeface="Arial Narrow" panose="020B0606020202030204" pitchFamily="34" charset="0"/>
                <a:cs typeface="Arial" pitchFamily="34" charset="0"/>
              </a:rPr>
              <a:t>.</a:t>
            </a:r>
          </a:p>
          <a:p>
            <a:pPr marL="0" indent="0">
              <a:buNone/>
            </a:pPr>
            <a:r>
              <a:rPr lang="ru-RU" sz="3000" dirty="0" smtClean="0">
                <a:latin typeface="Arial Narrow" panose="020B0606020202030204" pitchFamily="34" charset="0"/>
                <a:cs typeface="Arial" pitchFamily="34" charset="0"/>
              </a:rPr>
              <a:t>Республика Беларусь является </a:t>
            </a:r>
            <a:r>
              <a:rPr lang="ru-RU" sz="3000" b="1" dirty="0" smtClean="0">
                <a:latin typeface="Arial Narrow" panose="020B0606020202030204" pitchFamily="34" charset="0"/>
                <a:cs typeface="Arial" pitchFamily="34" charset="0"/>
              </a:rPr>
              <a:t>единственной страной</a:t>
            </a:r>
            <a:r>
              <a:rPr lang="ru-RU" sz="3000" dirty="0" smtClean="0">
                <a:latin typeface="Arial Narrow" panose="020B0606020202030204" pitchFamily="34" charset="0"/>
                <a:cs typeface="Arial" pitchFamily="34" charset="0"/>
              </a:rPr>
              <a:t>, в которой </a:t>
            </a:r>
            <a:r>
              <a:rPr lang="ru-RU" sz="3000" b="1" dirty="0" smtClean="0">
                <a:latin typeface="Arial Narrow" panose="020B0606020202030204" pitchFamily="34" charset="0"/>
                <a:cs typeface="Arial" pitchFamily="34" charset="0"/>
              </a:rPr>
              <a:t>утвержден стратегический документ по развитию </a:t>
            </a:r>
            <a:r>
              <a:rPr lang="ru-RU" sz="3000" b="1" dirty="0">
                <a:latin typeface="Arial Narrow" panose="020B0606020202030204" pitchFamily="34" charset="0"/>
                <a:cs typeface="Arial" pitchFamily="34" charset="0"/>
              </a:rPr>
              <a:t>системы стандартизации </a:t>
            </a:r>
            <a:r>
              <a:rPr lang="ru-RU" sz="3000" dirty="0">
                <a:latin typeface="Arial Narrow" panose="020B0606020202030204" pitchFamily="34" charset="0"/>
                <a:cs typeface="Arial" pitchFamily="34" charset="0"/>
              </a:rPr>
              <a:t>(</a:t>
            </a:r>
            <a:r>
              <a:rPr lang="ru-RU" sz="3000" dirty="0" smtClean="0">
                <a:latin typeface="Arial Narrow" panose="020B0606020202030204" pitchFamily="34" charset="0"/>
                <a:cs typeface="Arial" pitchFamily="34" charset="0"/>
              </a:rPr>
              <a:t>Стратегия </a:t>
            </a:r>
            <a:r>
              <a:rPr lang="ru-RU" sz="3000" dirty="0">
                <a:latin typeface="Arial Narrow" panose="020B0606020202030204" pitchFamily="34" charset="0"/>
                <a:cs typeface="Arial" pitchFamily="34" charset="0"/>
              </a:rPr>
              <a:t>развития стандартизации Республики Беларусь на период до 2030 </a:t>
            </a:r>
            <a:r>
              <a:rPr lang="ru-RU" sz="3000" dirty="0" smtClean="0">
                <a:latin typeface="Arial Narrow" panose="020B0606020202030204" pitchFamily="34" charset="0"/>
                <a:cs typeface="Arial" pitchFamily="34" charset="0"/>
              </a:rPr>
              <a:t>года и Дополнения к ней</a:t>
            </a:r>
            <a:r>
              <a:rPr lang="ru-RU" sz="3000" dirty="0">
                <a:latin typeface="Arial Narrow" panose="020B0606020202030204" pitchFamily="34" charset="0"/>
                <a:cs typeface="Arial" pitchFamily="34" charset="0"/>
              </a:rPr>
              <a:t>). При этом мероприятия, содержащиеся в указанных документах, учтены в государственных программах и других национальных документах стратегического планирования, таких как программа «Качество 2021–2025», что свидетельствует о </a:t>
            </a:r>
            <a:r>
              <a:rPr lang="ru-RU" sz="3000" b="1" dirty="0">
                <a:latin typeface="Arial Narrow" panose="020B0606020202030204" pitchFamily="34" charset="0"/>
                <a:cs typeface="Arial" pitchFamily="34" charset="0"/>
              </a:rPr>
              <a:t>скоординированной деятельности в области развития стандартизации </a:t>
            </a:r>
            <a:r>
              <a:rPr lang="ru-RU" sz="3000" dirty="0">
                <a:latin typeface="Arial Narrow" panose="020B0606020202030204" pitchFamily="34" charset="0"/>
                <a:cs typeface="Arial" pitchFamily="34" charset="0"/>
              </a:rPr>
              <a:t>и реализации задач национальной экономики с использованием инструментов стандартизации. </a:t>
            </a:r>
            <a:endParaRPr lang="ru-RU" sz="3000" dirty="0" smtClean="0">
              <a:latin typeface="Arial Narrow" panose="020B0606020202030204" pitchFamily="34" charset="0"/>
              <a:cs typeface="Arial" pitchFamily="34" charset="0"/>
            </a:endParaRPr>
          </a:p>
          <a:p>
            <a:pPr marL="0" indent="0">
              <a:buNone/>
            </a:pPr>
            <a:r>
              <a:rPr lang="ru-RU" sz="3000" dirty="0" smtClean="0">
                <a:latin typeface="Arial Narrow" panose="020B0606020202030204" pitchFamily="34" charset="0"/>
                <a:cs typeface="Arial" pitchFamily="34" charset="0"/>
              </a:rPr>
              <a:t>Одним из ключевых приоритетов развития системы стандартизации Республики Беларусь является </a:t>
            </a:r>
            <a:r>
              <a:rPr lang="ru-RU" sz="3000" b="1" dirty="0" err="1" smtClean="0">
                <a:latin typeface="Arial Narrow" panose="020B0606020202030204" pitchFamily="34" charset="0"/>
                <a:cs typeface="Arial" pitchFamily="34" charset="0"/>
              </a:rPr>
              <a:t>цифровизация</a:t>
            </a:r>
            <a:r>
              <a:rPr lang="ru-RU" sz="3000" dirty="0" smtClean="0">
                <a:latin typeface="Arial Narrow" panose="020B0606020202030204" pitchFamily="34" charset="0"/>
                <a:cs typeface="Arial" pitchFamily="34" charset="0"/>
              </a:rPr>
              <a:t>, в том числе переход </a:t>
            </a:r>
            <a:r>
              <a:rPr lang="ru-RU" sz="3000" dirty="0">
                <a:latin typeface="Arial Narrow" panose="020B0606020202030204" pitchFamily="34" charset="0"/>
                <a:cs typeface="Arial" pitchFamily="34" charset="0"/>
              </a:rPr>
              <a:t>на машиночитаемые </a:t>
            </a:r>
            <a:r>
              <a:rPr lang="ru-RU" sz="3000" dirty="0" smtClean="0">
                <a:latin typeface="Arial Narrow" panose="020B0606020202030204" pitchFamily="34" charset="0"/>
                <a:cs typeface="Arial" pitchFamily="34" charset="0"/>
              </a:rPr>
              <a:t>стандарты и </a:t>
            </a:r>
            <a:r>
              <a:rPr lang="ru-RU" sz="3000" dirty="0">
                <a:latin typeface="Arial Narrow" panose="020B0606020202030204" pitchFamily="34" charset="0"/>
                <a:cs typeface="Arial" pitchFamily="34" charset="0"/>
              </a:rPr>
              <a:t>развитие интегрированной </a:t>
            </a:r>
            <a:r>
              <a:rPr lang="ru-RU" sz="3000" b="1" dirty="0">
                <a:latin typeface="Arial Narrow" panose="020B0606020202030204" pitchFamily="34" charset="0"/>
                <a:cs typeface="Arial" pitchFamily="34" charset="0"/>
              </a:rPr>
              <a:t>цифровой платформы </a:t>
            </a:r>
            <a:r>
              <a:rPr lang="ru-RU" sz="3000" dirty="0">
                <a:latin typeface="Arial Narrow" panose="020B0606020202030204" pitchFamily="34" charset="0"/>
                <a:cs typeface="Arial" pitchFamily="34" charset="0"/>
              </a:rPr>
              <a:t>«Стандартизация</a:t>
            </a:r>
            <a:r>
              <a:rPr lang="ru-RU" sz="3000" dirty="0" smtClean="0">
                <a:latin typeface="Arial Narrow" panose="020B0606020202030204" pitchFamily="34" charset="0"/>
                <a:cs typeface="Arial" pitchFamily="34" charset="0"/>
              </a:rPr>
              <a:t>».</a:t>
            </a:r>
            <a:endParaRPr lang="ru-RU" sz="3000" dirty="0">
              <a:latin typeface="Arial Narrow" panose="020B0606020202030204" pitchFamily="34" charset="0"/>
              <a:cs typeface="Arial" pitchFamily="34" charset="0"/>
            </a:endParaRPr>
          </a:p>
          <a:p>
            <a:pPr marL="0" indent="0">
              <a:buNone/>
            </a:pPr>
            <a:endParaRPr lang="ru-RU" sz="3000" dirty="0">
              <a:latin typeface="Arial Narrow" panose="020B0606020202030204" pitchFamily="34" charset="0"/>
              <a:cs typeface="Arial" pitchFamily="34" charset="0"/>
            </a:endParaRPr>
          </a:p>
          <a:p>
            <a:pPr marL="0" indent="0">
              <a:buNone/>
            </a:pPr>
            <a:endParaRPr lang="ru-RU" sz="3000" dirty="0">
              <a:latin typeface="Arial Narrow" panose="020B0606020202030204" pitchFamily="34" charset="0"/>
              <a:cs typeface="Arial" pitchFamily="34" charset="0"/>
            </a:endParaRPr>
          </a:p>
        </p:txBody>
      </p:sp>
    </p:spTree>
    <p:extLst>
      <p:ext uri="{BB962C8B-B14F-4D97-AF65-F5344CB8AC3E}">
        <p14:creationId xmlns:p14="http://schemas.microsoft.com/office/powerpoint/2010/main" val="4697210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60791" y="1086922"/>
            <a:ext cx="18104155" cy="1354217"/>
          </a:xfrm>
          <a:prstGeom prst="rect">
            <a:avLst/>
          </a:prstGeom>
          <a:noFill/>
        </p:spPr>
        <p:txBody>
          <a:bodyPr wrap="square" lIns="0" tIns="0" rIns="0" bIns="0" rtlCol="0">
            <a:spAutoFit/>
          </a:bodyPr>
          <a:lstStyle/>
          <a:p>
            <a:r>
              <a:rPr lang="ru-RU" sz="4400" dirty="0" smtClean="0">
                <a:solidFill>
                  <a:schemeClr val="accent1"/>
                </a:solidFill>
                <a:latin typeface="Arial" panose="020B0604020202020204" pitchFamily="34" charset="0"/>
                <a:cs typeface="Arial" panose="020B0604020202020204" pitchFamily="34" charset="0"/>
              </a:rPr>
              <a:t>Ключевые моменты, выявленные при анализе систем технического регулирования и стандартизации Республики </a:t>
            </a:r>
            <a:r>
              <a:rPr lang="ru-RU" sz="4400" dirty="0">
                <a:solidFill>
                  <a:schemeClr val="accent1"/>
                </a:solidFill>
                <a:latin typeface="Arial" panose="020B0604020202020204" pitchFamily="34" charset="0"/>
                <a:cs typeface="Arial" panose="020B0604020202020204" pitchFamily="34" charset="0"/>
              </a:rPr>
              <a:t>Беларусь </a:t>
            </a:r>
            <a:r>
              <a:rPr lang="ru-RU" sz="4400" dirty="0" smtClean="0">
                <a:solidFill>
                  <a:schemeClr val="accent1"/>
                </a:solidFill>
                <a:latin typeface="Arial" panose="020B0604020202020204" pitchFamily="34" charset="0"/>
                <a:cs typeface="Arial" panose="020B0604020202020204" pitchFamily="34" charset="0"/>
              </a:rPr>
              <a:t>(2/2)</a:t>
            </a:r>
            <a:endParaRPr lang="en-US" sz="4400" dirty="0">
              <a:solidFill>
                <a:schemeClr val="accent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0" y="1764031"/>
            <a:ext cx="167481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Объект 2"/>
          <p:cNvSpPr txBox="1">
            <a:spLocks/>
          </p:cNvSpPr>
          <p:nvPr/>
        </p:nvSpPr>
        <p:spPr>
          <a:xfrm>
            <a:off x="1674814" y="3079580"/>
            <a:ext cx="10711150" cy="9638894"/>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000" dirty="0" smtClean="0">
                <a:solidFill>
                  <a:srgbClr val="FF0000"/>
                </a:solidFill>
                <a:latin typeface="Arial Narrow" panose="020B0606020202030204" pitchFamily="34" charset="0"/>
                <a:cs typeface="Arial" pitchFamily="34" charset="0"/>
              </a:rPr>
              <a:t>Антикризисное управление</a:t>
            </a:r>
          </a:p>
          <a:p>
            <a:pPr marL="0" indent="0">
              <a:buNone/>
            </a:pPr>
            <a:r>
              <a:rPr lang="ru-RU" sz="3000" dirty="0" smtClean="0">
                <a:latin typeface="Arial Narrow" panose="020B0606020202030204" pitchFamily="34" charset="0"/>
                <a:cs typeface="Arial" pitchFamily="34" charset="0"/>
              </a:rPr>
              <a:t>Антикризисные </a:t>
            </a:r>
            <a:r>
              <a:rPr lang="ru-RU" sz="3000" dirty="0">
                <a:latin typeface="Arial Narrow" panose="020B0606020202030204" pitchFamily="34" charset="0"/>
                <a:cs typeface="Arial" pitchFamily="34" charset="0"/>
              </a:rPr>
              <a:t>инициативы </a:t>
            </a:r>
            <a:r>
              <a:rPr lang="ru-RU" sz="3000" dirty="0" smtClean="0">
                <a:latin typeface="Arial Narrow" panose="020B0606020202030204" pitchFamily="34" charset="0"/>
                <a:cs typeface="Arial" pitchFamily="34" charset="0"/>
              </a:rPr>
              <a:t>в Республике Беларусь принимаются </a:t>
            </a:r>
            <a:r>
              <a:rPr lang="ru-RU" sz="3000" dirty="0">
                <a:latin typeface="Arial Narrow" panose="020B0606020202030204" pitchFamily="34" charset="0"/>
                <a:cs typeface="Arial" pitchFamily="34" charset="0"/>
              </a:rPr>
              <a:t>как </a:t>
            </a:r>
            <a:r>
              <a:rPr lang="ru-RU" sz="3000" b="1" dirty="0">
                <a:latin typeface="Arial Narrow" panose="020B0606020202030204" pitchFamily="34" charset="0"/>
                <a:cs typeface="Arial" pitchFamily="34" charset="0"/>
              </a:rPr>
              <a:t>на стратегическом</a:t>
            </a:r>
            <a:r>
              <a:rPr lang="ru-RU" sz="3000" dirty="0">
                <a:latin typeface="Arial Narrow" panose="020B0606020202030204" pitchFamily="34" charset="0"/>
                <a:cs typeface="Arial" pitchFamily="34" charset="0"/>
              </a:rPr>
              <a:t>, так и </a:t>
            </a:r>
            <a:r>
              <a:rPr lang="ru-RU" sz="3000" b="1" dirty="0">
                <a:latin typeface="Arial Narrow" panose="020B0606020202030204" pitchFamily="34" charset="0"/>
                <a:cs typeface="Arial" pitchFamily="34" charset="0"/>
              </a:rPr>
              <a:t>на операционном </a:t>
            </a:r>
            <a:r>
              <a:rPr lang="ru-RU" sz="3000" b="1" dirty="0" smtClean="0">
                <a:latin typeface="Arial Narrow" panose="020B0606020202030204" pitchFamily="34" charset="0"/>
                <a:cs typeface="Arial" pitchFamily="34" charset="0"/>
              </a:rPr>
              <a:t>уровне.</a:t>
            </a:r>
          </a:p>
          <a:p>
            <a:pPr marL="0" indent="0">
              <a:buNone/>
            </a:pPr>
            <a:r>
              <a:rPr lang="ru-RU" sz="3000" dirty="0" smtClean="0">
                <a:latin typeface="Arial Narrow" panose="020B0606020202030204" pitchFamily="34" charset="0"/>
                <a:cs typeface="Arial" pitchFamily="34" charset="0"/>
              </a:rPr>
              <a:t>На </a:t>
            </a:r>
            <a:r>
              <a:rPr lang="ru-RU" sz="3000" dirty="0">
                <a:latin typeface="Arial Narrow" panose="020B0606020202030204" pitchFamily="34" charset="0"/>
                <a:cs typeface="Arial" pitchFamily="34" charset="0"/>
              </a:rPr>
              <a:t>операционном уровне постановлением </a:t>
            </a:r>
            <a:r>
              <a:rPr lang="ru-RU" sz="3000" dirty="0" smtClean="0">
                <a:latin typeface="Arial Narrow" panose="020B0606020202030204" pitchFamily="34" charset="0"/>
                <a:cs typeface="Arial" pitchFamily="34" charset="0"/>
              </a:rPr>
              <a:t>Совета Министров* </a:t>
            </a:r>
            <a:r>
              <a:rPr lang="ru-RU" sz="3000" dirty="0">
                <a:latin typeface="Arial Narrow" panose="020B0606020202030204" pitchFamily="34" charset="0"/>
                <a:cs typeface="Arial" pitchFamily="34" charset="0"/>
              </a:rPr>
              <a:t>был </a:t>
            </a:r>
            <a:r>
              <a:rPr lang="ru-RU" sz="3000" b="1" dirty="0">
                <a:latin typeface="Arial Narrow" panose="020B0606020202030204" pitchFamily="34" charset="0"/>
                <a:cs typeface="Arial" pitchFamily="34" charset="0"/>
              </a:rPr>
              <a:t>продлен на 12 месяцев срок действия документов </a:t>
            </a:r>
            <a:r>
              <a:rPr lang="ru-RU" sz="3000" dirty="0">
                <a:latin typeface="Arial Narrow" panose="020B0606020202030204" pitchFamily="34" charset="0"/>
                <a:cs typeface="Arial" pitchFamily="34" charset="0"/>
              </a:rPr>
              <a:t>об оценке соответствия обязательным требованиям. Кроме того, установлен </a:t>
            </a:r>
            <a:r>
              <a:rPr lang="ru-RU" sz="3000" b="1" dirty="0">
                <a:latin typeface="Arial Narrow" panose="020B0606020202030204" pitchFamily="34" charset="0"/>
                <a:cs typeface="Arial" pitchFamily="34" charset="0"/>
              </a:rPr>
              <a:t>ввоз запасных частей для обслуживания и ремонта уже выпущенной</a:t>
            </a:r>
            <a:r>
              <a:rPr lang="ru-RU" sz="3000" dirty="0">
                <a:latin typeface="Arial Narrow" panose="020B0606020202030204" pitchFamily="34" charset="0"/>
                <a:cs typeface="Arial" pitchFamily="34" charset="0"/>
              </a:rPr>
              <a:t> в Республике Беларусь продукции, подлежащей обязательной оценке соответствия, </a:t>
            </a:r>
            <a:r>
              <a:rPr lang="ru-RU" sz="3000" b="1" dirty="0">
                <a:latin typeface="Arial Narrow" panose="020B0606020202030204" pitchFamily="34" charset="0"/>
                <a:cs typeface="Arial" pitchFamily="34" charset="0"/>
              </a:rPr>
              <a:t>без предоставления таможенным органам документов об оценке соответствия</a:t>
            </a:r>
            <a:r>
              <a:rPr lang="ru-RU" sz="3000" dirty="0" smtClean="0">
                <a:latin typeface="Arial Narrow" panose="020B0606020202030204" pitchFamily="34" charset="0"/>
                <a:cs typeface="Arial" pitchFamily="34" charset="0"/>
              </a:rPr>
              <a:t>.</a:t>
            </a:r>
          </a:p>
          <a:p>
            <a:pPr marL="0" indent="0">
              <a:buNone/>
            </a:pPr>
            <a:r>
              <a:rPr lang="ru-RU" sz="3000" dirty="0">
                <a:latin typeface="Arial Narrow" panose="020B0606020202030204" pitchFamily="34" charset="0"/>
                <a:cs typeface="Arial" pitchFamily="34" charset="0"/>
              </a:rPr>
              <a:t>На стратегическом уровне Дополнениями в Стратегию развития стандартизации Республики Беларусь на период до 2030 года, определены антикризисные направления и мероприятия к ним по направлениям «</a:t>
            </a:r>
            <a:r>
              <a:rPr lang="ru-RU" sz="3000" b="1" dirty="0">
                <a:latin typeface="Arial Narrow" panose="020B0606020202030204" pitchFamily="34" charset="0"/>
                <a:cs typeface="Arial" pitchFamily="34" charset="0"/>
              </a:rPr>
              <a:t>опережающая стандартизация для </a:t>
            </a:r>
            <a:r>
              <a:rPr lang="ru-RU" sz="3000" b="1" dirty="0" err="1">
                <a:latin typeface="Arial Narrow" panose="020B0606020202030204" pitchFamily="34" charset="0"/>
                <a:cs typeface="Arial" pitchFamily="34" charset="0"/>
              </a:rPr>
              <a:t>импортозамещения</a:t>
            </a:r>
            <a:r>
              <a:rPr lang="ru-RU" sz="3000" dirty="0">
                <a:latin typeface="Arial Narrow" panose="020B0606020202030204" pitchFamily="34" charset="0"/>
                <a:cs typeface="Arial" pitchFamily="34" charset="0"/>
              </a:rPr>
              <a:t>» и «</a:t>
            </a:r>
            <a:r>
              <a:rPr lang="ru-RU" sz="3000" b="1" dirty="0">
                <a:latin typeface="Arial Narrow" panose="020B0606020202030204" pitchFamily="34" charset="0"/>
                <a:cs typeface="Arial" pitchFamily="34" charset="0"/>
              </a:rPr>
              <a:t>обеспечение стабильного существующего производства в условиях ограничения доступа к комплектующим и компонентам</a:t>
            </a:r>
            <a:r>
              <a:rPr lang="ru-RU" sz="3000" dirty="0">
                <a:latin typeface="Arial Narrow" panose="020B0606020202030204" pitchFamily="34" charset="0"/>
                <a:cs typeface="Arial" pitchFamily="34" charset="0"/>
              </a:rPr>
              <a:t>».</a:t>
            </a:r>
            <a:endParaRPr lang="ru-RU" sz="3000" dirty="0" smtClean="0">
              <a:latin typeface="Arial Narrow" panose="020B0606020202030204" pitchFamily="34" charset="0"/>
              <a:cs typeface="Arial" pitchFamily="34" charset="0"/>
            </a:endParaRPr>
          </a:p>
          <a:p>
            <a:pPr marL="0" indent="0">
              <a:buNone/>
            </a:pPr>
            <a:endParaRPr lang="ru-RU" sz="3000" dirty="0">
              <a:latin typeface="Arial Narrow" panose="020B0606020202030204" pitchFamily="34" charset="0"/>
              <a:cs typeface="Arial" pitchFamily="34" charset="0"/>
            </a:endParaRPr>
          </a:p>
          <a:p>
            <a:pPr marL="0" indent="0">
              <a:buNone/>
            </a:pPr>
            <a:endParaRPr lang="ru-RU" sz="3000" dirty="0">
              <a:latin typeface="Arial Narrow" panose="020B0606020202030204" pitchFamily="34" charset="0"/>
              <a:cs typeface="Arial" pitchFamily="34" charset="0"/>
            </a:endParaRPr>
          </a:p>
        </p:txBody>
      </p:sp>
      <p:sp>
        <p:nvSpPr>
          <p:cNvPr id="6" name="Объект 2"/>
          <p:cNvSpPr txBox="1">
            <a:spLocks/>
          </p:cNvSpPr>
          <p:nvPr/>
        </p:nvSpPr>
        <p:spPr>
          <a:xfrm>
            <a:off x="12718474" y="3079578"/>
            <a:ext cx="10711150" cy="9788523"/>
          </a:xfrm>
          <a:prstGeom prst="rect">
            <a:avLst/>
          </a:prstGeom>
        </p:spPr>
        <p:txBody>
          <a:bodyPr>
            <a:norm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None/>
            </a:pPr>
            <a:r>
              <a:rPr lang="ru-RU" sz="3200" dirty="0" smtClean="0">
                <a:solidFill>
                  <a:srgbClr val="FF0000"/>
                </a:solidFill>
                <a:latin typeface="Arial Narrow" panose="020B0606020202030204" pitchFamily="34" charset="0"/>
                <a:cs typeface="Arial" pitchFamily="34" charset="0"/>
              </a:rPr>
              <a:t>Согласно проведенному анкетированию:</a:t>
            </a:r>
          </a:p>
          <a:p>
            <a:pPr>
              <a:lnSpc>
                <a:spcPct val="70000"/>
              </a:lnSpc>
              <a:buClr>
                <a:srgbClr val="FF0000"/>
              </a:buClr>
              <a:buFont typeface="Wingdings" panose="05000000000000000000" pitchFamily="2" charset="2"/>
              <a:buChar char="§"/>
            </a:pPr>
            <a:r>
              <a:rPr lang="ru-RU" sz="3200" dirty="0">
                <a:latin typeface="Arial Narrow" panose="020B0606020202030204" pitchFamily="34" charset="0"/>
                <a:cs typeface="Arial" pitchFamily="34" charset="0"/>
              </a:rPr>
              <a:t>Наиболее приоритетными направлениями в работах по техническому регулированию является </a:t>
            </a:r>
            <a:r>
              <a:rPr lang="ru-RU" sz="3200" b="1" dirty="0">
                <a:latin typeface="Arial Narrow" panose="020B0606020202030204" pitchFamily="34" charset="0"/>
                <a:cs typeface="Arial" pitchFamily="34" charset="0"/>
              </a:rPr>
              <a:t>реализация целей ООН в области устойчивого развития и уточнение процедуры ускоренного принятия изменений к ТР, перечням стандартов</a:t>
            </a:r>
            <a:r>
              <a:rPr lang="ru-RU" sz="3200" dirty="0">
                <a:latin typeface="Arial Narrow" panose="020B0606020202030204" pitchFamily="34" charset="0"/>
                <a:cs typeface="Arial" pitchFamily="34" charset="0"/>
              </a:rPr>
              <a:t>.</a:t>
            </a:r>
          </a:p>
          <a:p>
            <a:pPr>
              <a:lnSpc>
                <a:spcPct val="70000"/>
              </a:lnSpc>
              <a:buClr>
                <a:srgbClr val="FF0000"/>
              </a:buClr>
              <a:buFont typeface="Wingdings" panose="05000000000000000000" pitchFamily="2" charset="2"/>
              <a:buChar char="§"/>
            </a:pPr>
            <a:r>
              <a:rPr lang="ru-RU" sz="3200" dirty="0" smtClean="0">
                <a:latin typeface="Arial Narrow" panose="020B0606020202030204" pitchFamily="34" charset="0"/>
                <a:cs typeface="Arial" pitchFamily="34" charset="0"/>
              </a:rPr>
              <a:t>Приоритетными направлением в работах по стандартизации является </a:t>
            </a:r>
            <a:r>
              <a:rPr lang="ru-RU" sz="3200" b="1" dirty="0">
                <a:latin typeface="Arial Narrow" panose="020B0606020202030204" pitchFamily="34" charset="0"/>
                <a:cs typeface="Arial" pitchFamily="34" charset="0"/>
              </a:rPr>
              <a:t>реализация целей ООН в области устойчивого развития и обеспечение безопасности товаров/работ и услуг.</a:t>
            </a:r>
            <a:r>
              <a:rPr lang="ru-RU" sz="3200" dirty="0" smtClean="0">
                <a:latin typeface="Arial Narrow" panose="020B0606020202030204" pitchFamily="34" charset="0"/>
                <a:cs typeface="Arial" pitchFamily="34" charset="0"/>
              </a:rPr>
              <a:t> </a:t>
            </a:r>
            <a:endParaRPr lang="ru-RU" sz="32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3200" dirty="0">
                <a:latin typeface="Arial Narrow" panose="020B0606020202030204" pitchFamily="34" charset="0"/>
                <a:cs typeface="Arial" pitchFamily="34" charset="0"/>
              </a:rPr>
              <a:t>Достаточный уровень государственного контроля за выполнением требований технических регламентов в Республике </a:t>
            </a:r>
            <a:r>
              <a:rPr lang="ru-RU" sz="3200" dirty="0" smtClean="0">
                <a:latin typeface="Arial Narrow" panose="020B0606020202030204" pitchFamily="34" charset="0"/>
                <a:cs typeface="Arial" pitchFamily="34" charset="0"/>
              </a:rPr>
              <a:t>Беларусь установлен </a:t>
            </a:r>
            <a:r>
              <a:rPr lang="ru-RU" sz="3200" b="1" dirty="0" smtClean="0">
                <a:latin typeface="Arial Narrow" panose="020B0606020202030204" pitchFamily="34" charset="0"/>
                <a:cs typeface="Arial" pitchFamily="34" charset="0"/>
              </a:rPr>
              <a:t>за всеми видами продукции.</a:t>
            </a:r>
            <a:endParaRPr lang="ru-RU" sz="3200" b="1"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3200" dirty="0">
                <a:latin typeface="Arial Narrow" panose="020B0606020202030204" pitchFamily="34" charset="0"/>
                <a:cs typeface="Arial" pitchFamily="34" charset="0"/>
              </a:rPr>
              <a:t>Основным направлением развития системы технического регулирования респонденты называют </a:t>
            </a:r>
            <a:r>
              <a:rPr lang="ru-RU" sz="3200" b="1" dirty="0" err="1" smtClean="0">
                <a:latin typeface="Arial Narrow" panose="020B0606020202030204" pitchFamily="34" charset="0"/>
                <a:cs typeface="Arial" pitchFamily="34" charset="0"/>
              </a:rPr>
              <a:t>цифровизацию</a:t>
            </a:r>
            <a:r>
              <a:rPr lang="ru-RU" sz="3200" b="1" dirty="0" smtClean="0">
                <a:latin typeface="Arial Narrow" panose="020B0606020202030204" pitchFamily="34" charset="0"/>
                <a:cs typeface="Arial" pitchFamily="34" charset="0"/>
              </a:rPr>
              <a:t> технического регулирования</a:t>
            </a:r>
            <a:r>
              <a:rPr lang="ru-RU" sz="3200" dirty="0" smtClean="0">
                <a:latin typeface="Arial Narrow" panose="020B0606020202030204" pitchFamily="34" charset="0"/>
                <a:cs typeface="Arial" pitchFamily="34" charset="0"/>
              </a:rPr>
              <a:t>.</a:t>
            </a:r>
            <a:endParaRPr lang="ru-RU" sz="3200" dirty="0">
              <a:latin typeface="Arial Narrow" panose="020B0606020202030204" pitchFamily="34" charset="0"/>
              <a:cs typeface="Arial" pitchFamily="34" charset="0"/>
            </a:endParaRPr>
          </a:p>
          <a:p>
            <a:pPr>
              <a:lnSpc>
                <a:spcPct val="70000"/>
              </a:lnSpc>
              <a:buClr>
                <a:srgbClr val="FF0000"/>
              </a:buClr>
              <a:buFont typeface="Wingdings" panose="05000000000000000000" pitchFamily="2" charset="2"/>
              <a:buChar char="§"/>
            </a:pPr>
            <a:r>
              <a:rPr lang="ru-RU" sz="3200" dirty="0">
                <a:latin typeface="Arial Narrow" panose="020B0606020202030204" pitchFamily="34" charset="0"/>
                <a:cs typeface="Arial" pitchFamily="34" charset="0"/>
              </a:rPr>
              <a:t>Основным направлением развития системы стандартизации респонденты называют </a:t>
            </a:r>
            <a:r>
              <a:rPr lang="ru-RU" sz="3200" b="1" dirty="0">
                <a:latin typeface="Arial Narrow" panose="020B0606020202030204" pitchFamily="34" charset="0"/>
                <a:cs typeface="Arial" pitchFamily="34" charset="0"/>
              </a:rPr>
              <a:t>разработку стандартов для реализации требований ТР ЕАЭС, а также стандартов для обеспечения </a:t>
            </a:r>
            <a:r>
              <a:rPr lang="ru-RU" sz="3200" b="1" dirty="0" err="1">
                <a:latin typeface="Arial Narrow" panose="020B0606020202030204" pitchFamily="34" charset="0"/>
                <a:cs typeface="Arial" pitchFamily="34" charset="0"/>
              </a:rPr>
              <a:t>импортозамещения</a:t>
            </a:r>
            <a:r>
              <a:rPr lang="ru-RU" sz="3600" b="1" dirty="0" smtClean="0">
                <a:latin typeface="Arial Narrow" panose="020B0606020202030204" pitchFamily="34" charset="0"/>
                <a:cs typeface="Arial" pitchFamily="34" charset="0"/>
              </a:rPr>
              <a:t>.</a:t>
            </a:r>
            <a:endParaRPr lang="ru-RU" sz="3600" b="1" dirty="0">
              <a:latin typeface="Arial Narrow" panose="020B0606020202030204" pitchFamily="34" charset="0"/>
              <a:cs typeface="Arial" pitchFamily="34" charset="0"/>
            </a:endParaRPr>
          </a:p>
        </p:txBody>
      </p:sp>
      <p:sp>
        <p:nvSpPr>
          <p:cNvPr id="3" name="Прямоугольник 2"/>
          <p:cNvSpPr/>
          <p:nvPr/>
        </p:nvSpPr>
        <p:spPr>
          <a:xfrm>
            <a:off x="1674813" y="12083408"/>
            <a:ext cx="17611900" cy="461665"/>
          </a:xfrm>
          <a:prstGeom prst="rect">
            <a:avLst/>
          </a:prstGeom>
        </p:spPr>
        <p:txBody>
          <a:bodyPr wrap="square">
            <a:spAutoFit/>
          </a:bodyPr>
          <a:lstStyle/>
          <a:p>
            <a:r>
              <a:rPr lang="ru-RU" sz="2400" dirty="0" smtClean="0">
                <a:latin typeface="Arial Narrow" panose="020B0606020202030204" pitchFamily="34" charset="0"/>
                <a:cs typeface="Arial" pitchFamily="34" charset="0"/>
              </a:rPr>
              <a:t>*Постановление </a:t>
            </a:r>
            <a:r>
              <a:rPr lang="ru-RU" sz="2400" dirty="0">
                <a:latin typeface="Arial Narrow" panose="020B0606020202030204" pitchFamily="34" charset="0"/>
                <a:cs typeface="Arial" pitchFamily="34" charset="0"/>
              </a:rPr>
              <a:t>Совета Министров Республики Беларусь от 29 апреля 2022 г. № 270 «Об особенностях подтверждения соответствия»</a:t>
            </a:r>
          </a:p>
        </p:txBody>
      </p:sp>
    </p:spTree>
    <p:extLst>
      <p:ext uri="{BB962C8B-B14F-4D97-AF65-F5344CB8AC3E}">
        <p14:creationId xmlns:p14="http://schemas.microsoft.com/office/powerpoint/2010/main" val="42072045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Custom 1">
      <a:dk1>
        <a:srgbClr val="000000"/>
      </a:dk1>
      <a:lt1>
        <a:sysClr val="window" lastClr="FFFFFF"/>
      </a:lt1>
      <a:dk2>
        <a:srgbClr val="000000"/>
      </a:dk2>
      <a:lt2>
        <a:srgbClr val="E4E6E8"/>
      </a:lt2>
      <a:accent1>
        <a:srgbClr val="000000"/>
      </a:accent1>
      <a:accent2>
        <a:srgbClr val="7F7F7F"/>
      </a:accent2>
      <a:accent3>
        <a:srgbClr val="A7A7A7"/>
      </a:accent3>
      <a:accent4>
        <a:srgbClr val="000000"/>
      </a:accent4>
      <a:accent5>
        <a:srgbClr val="7F7F7F"/>
      </a:accent5>
      <a:accent6>
        <a:srgbClr val="DCDDDE"/>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4239</TotalTime>
  <Words>4169</Words>
  <Application>Microsoft Office PowerPoint</Application>
  <PresentationFormat>Произвольный</PresentationFormat>
  <Paragraphs>726</Paragraphs>
  <Slides>24</Slides>
  <Notes>0</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24</vt:i4>
      </vt:variant>
    </vt:vector>
  </HeadingPairs>
  <TitlesOfParts>
    <vt:vector size="34" baseType="lpstr">
      <vt:lpstr>Arial</vt:lpstr>
      <vt:lpstr>Arial Narrow</vt:lpstr>
      <vt:lpstr>Calibri</vt:lpstr>
      <vt:lpstr>Calibri Light</vt:lpstr>
      <vt:lpstr>Montserrat Light</vt:lpstr>
      <vt:lpstr>Montserrat SemiBold</vt:lpstr>
      <vt:lpstr>Poppins</vt:lpstr>
      <vt:lpstr>Times New Roman</vt:lpstr>
      <vt:lpstr>Wingdings</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JafarDesigns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JafarDesigns</dc:creator>
  <cp:lastModifiedBy>amodunt@outlook.com</cp:lastModifiedBy>
  <cp:revision>832</cp:revision>
  <dcterms:created xsi:type="dcterms:W3CDTF">2016-06-20T18:47:00Z</dcterms:created>
  <dcterms:modified xsi:type="dcterms:W3CDTF">2023-06-20T08:14:16Z</dcterms:modified>
</cp:coreProperties>
</file>